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99"/>
  </p:notesMasterIdLst>
  <p:sldIdLst>
    <p:sldId id="302" r:id="rId5"/>
    <p:sldId id="390" r:id="rId6"/>
    <p:sldId id="391" r:id="rId7"/>
    <p:sldId id="394" r:id="rId8"/>
    <p:sldId id="395" r:id="rId9"/>
    <p:sldId id="295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4" r:id="rId18"/>
    <p:sldId id="315" r:id="rId19"/>
    <p:sldId id="316" r:id="rId20"/>
    <p:sldId id="317" r:id="rId21"/>
    <p:sldId id="312" r:id="rId22"/>
    <p:sldId id="313" r:id="rId23"/>
    <p:sldId id="318" r:id="rId24"/>
    <p:sldId id="319" r:id="rId25"/>
    <p:sldId id="320" r:id="rId26"/>
    <p:sldId id="321" r:id="rId27"/>
    <p:sldId id="345" r:id="rId28"/>
    <p:sldId id="346" r:id="rId29"/>
    <p:sldId id="396" r:id="rId30"/>
    <p:sldId id="397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98" r:id="rId39"/>
    <p:sldId id="330" r:id="rId40"/>
    <p:sldId id="399" r:id="rId41"/>
    <p:sldId id="332" r:id="rId42"/>
    <p:sldId id="347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84" r:id="rId62"/>
    <p:sldId id="385" r:id="rId63"/>
    <p:sldId id="386" r:id="rId64"/>
    <p:sldId id="387" r:id="rId65"/>
    <p:sldId id="400" r:id="rId66"/>
    <p:sldId id="401" r:id="rId67"/>
    <p:sldId id="355" r:id="rId68"/>
    <p:sldId id="356" r:id="rId69"/>
    <p:sldId id="357" r:id="rId70"/>
    <p:sldId id="358" r:id="rId71"/>
    <p:sldId id="359" r:id="rId72"/>
    <p:sldId id="360" r:id="rId73"/>
    <p:sldId id="388" r:id="rId74"/>
    <p:sldId id="389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374" r:id="rId89"/>
    <p:sldId id="375" r:id="rId90"/>
    <p:sldId id="376" r:id="rId91"/>
    <p:sldId id="377" r:id="rId92"/>
    <p:sldId id="378" r:id="rId93"/>
    <p:sldId id="379" r:id="rId94"/>
    <p:sldId id="380" r:id="rId95"/>
    <p:sldId id="381" r:id="rId96"/>
    <p:sldId id="382" r:id="rId97"/>
    <p:sldId id="383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-4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7424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D84BE-BFCB-40EF-9EAD-88673561D397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F44B-3680-4C9D-9A2C-8E86A3EF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2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4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2F44B-3680-4C9D-9A2C-8E86A3EF2CD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7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2F44B-3680-4C9D-9A2C-8E86A3EF2CD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2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2F44B-3680-4C9D-9A2C-8E86A3EF2CD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0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5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0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9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1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4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4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56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2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3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8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09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15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93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74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6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31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40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96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2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9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4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8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4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3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6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92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60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2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5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1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6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6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AA04-C2C2-4574-B37A-54400FC17D35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7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Segoe Print" panose="02000600000000000000" pitchFamily="2" charset="0"/>
              </a:rPr>
              <a:t>Learn Its – Step 9</a:t>
            </a:r>
            <a:endParaRPr lang="en-GB" sz="4800" b="1" dirty="0">
              <a:latin typeface="Segoe Print" panose="020006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68670" y="1772121"/>
            <a:ext cx="3948752" cy="4514017"/>
            <a:chOff x="5445453" y="2058729"/>
            <a:chExt cx="3948752" cy="4514017"/>
          </a:xfrm>
        </p:grpSpPr>
        <p:sp>
          <p:nvSpPr>
            <p:cNvPr id="32" name="Rounded Rectangle 31"/>
            <p:cNvSpPr/>
            <p:nvPr/>
          </p:nvSpPr>
          <p:spPr>
            <a:xfrm>
              <a:off x="5445456" y="5781176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Say Multiples 1 - 5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445455" y="4854669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Say Multiples 1 - 10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445454" y="3922689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Say Table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445454" y="2990709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Jumbled Tables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445453" y="2058729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Fact Family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7" name="Curved Right Arrow 36"/>
            <p:cNvSpPr/>
            <p:nvPr/>
          </p:nvSpPr>
          <p:spPr>
            <a:xfrm rot="10800000">
              <a:off x="8773233" y="5411170"/>
              <a:ext cx="586856" cy="905030"/>
            </a:xfrm>
            <a:prstGeom prst="curv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8807349" y="2315275"/>
              <a:ext cx="586856" cy="905030"/>
            </a:xfrm>
            <a:prstGeom prst="curv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Curved Right Arrow 41"/>
            <p:cNvSpPr/>
            <p:nvPr/>
          </p:nvSpPr>
          <p:spPr>
            <a:xfrm rot="10800000">
              <a:off x="8807349" y="3304909"/>
              <a:ext cx="586856" cy="905030"/>
            </a:xfrm>
            <a:prstGeom prst="curv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Curved Right Arrow 42"/>
            <p:cNvSpPr/>
            <p:nvPr/>
          </p:nvSpPr>
          <p:spPr>
            <a:xfrm rot="10800000">
              <a:off x="8780054" y="4329213"/>
              <a:ext cx="586856" cy="905030"/>
            </a:xfrm>
            <a:prstGeom prst="curv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9146265" y="1772121"/>
            <a:ext cx="2736378" cy="46150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1x2=2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2x2=4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3x2=6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4x2=8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5x2=10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6x2=12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7x2=14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8x2=16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9x2=18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10x2=20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11x2=22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12x2=24</a:t>
            </a:r>
            <a:endParaRPr lang="en-GB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5377" y="1200332"/>
            <a:ext cx="2983173" cy="5445997"/>
            <a:chOff x="731232" y="1235926"/>
            <a:chExt cx="2983173" cy="5445997"/>
          </a:xfrm>
        </p:grpSpPr>
        <p:grpSp>
          <p:nvGrpSpPr>
            <p:cNvPr id="50" name="Group 49"/>
            <p:cNvGrpSpPr/>
            <p:nvPr/>
          </p:nvGrpSpPr>
          <p:grpSpPr>
            <a:xfrm>
              <a:off x="731232" y="1235926"/>
              <a:ext cx="2983173" cy="4519490"/>
              <a:chOff x="838200" y="1766648"/>
              <a:chExt cx="2983173" cy="451949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838200" y="1766648"/>
                <a:ext cx="2983173" cy="7915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latin typeface="Segoe Print" panose="02000600000000000000" pitchFamily="2" charset="0"/>
                  </a:rPr>
                  <a:t>5+9=14</a:t>
                </a:r>
                <a:endParaRPr lang="en-GB" sz="3600" b="1" dirty="0">
                  <a:latin typeface="Segoe Print" panose="02000600000000000000" pitchFamily="2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38200" y="2704101"/>
                <a:ext cx="2983173" cy="7915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latin typeface="Segoe Print" panose="02000600000000000000" pitchFamily="2" charset="0"/>
                  </a:rPr>
                  <a:t>6+9=15</a:t>
                </a:r>
                <a:endParaRPr lang="en-GB" sz="3600" b="1" dirty="0">
                  <a:latin typeface="Segoe Print" panose="02000600000000000000" pitchFamily="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38200" y="3630608"/>
                <a:ext cx="2983173" cy="7915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latin typeface="Segoe Print" panose="02000600000000000000" pitchFamily="2" charset="0"/>
                  </a:rPr>
                  <a:t>7+9=16</a:t>
                </a:r>
                <a:endParaRPr lang="en-GB" sz="3600" b="1" dirty="0">
                  <a:latin typeface="Segoe Print" panose="02000600000000000000" pitchFamily="2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38200" y="4568061"/>
                <a:ext cx="2983173" cy="7915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latin typeface="Segoe Print" panose="02000600000000000000" pitchFamily="2" charset="0"/>
                  </a:rPr>
                  <a:t>5+7=12</a:t>
                </a:r>
                <a:endParaRPr lang="en-GB" sz="3600" b="1" dirty="0">
                  <a:latin typeface="Segoe Print" panose="02000600000000000000" pitchFamily="2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38200" y="5494568"/>
                <a:ext cx="2983173" cy="7915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latin typeface="Segoe Print" panose="02000600000000000000" pitchFamily="2" charset="0"/>
                  </a:rPr>
                  <a:t>5+8=13</a:t>
                </a:r>
                <a:endParaRPr lang="en-GB" sz="3600" b="1" dirty="0">
                  <a:latin typeface="Segoe Print" panose="02000600000000000000" pitchFamily="2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731232" y="5890353"/>
              <a:ext cx="2983173" cy="79157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latin typeface="Segoe Print" panose="02000600000000000000" pitchFamily="2" charset="0"/>
                </a:rPr>
                <a:t>6+8=14</a:t>
              </a:r>
              <a:endParaRPr lang="en-GB" sz="3600" b="1" dirty="0"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95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18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90" y="3977929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56792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18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6942784" y="4654426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33" y="102035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178727" y="1559514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12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96" y="400096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12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472649" y="4668362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556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24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12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33" y="102720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429325"/>
            <a:chOff x="467544" y="3429000"/>
            <a:chExt cx="2798231" cy="241226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24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178727" y="1611167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57064" y="5008098"/>
            <a:ext cx="131236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EEECE1"/>
                </a:solidFill>
                <a:latin typeface="Segoe Print" pitchFamily="2" charset="0"/>
              </a:rPr>
              <a:t>2</a:t>
            </a:r>
            <a:endParaRPr lang="en-GB" sz="5400" b="1" dirty="0">
              <a:solidFill>
                <a:srgbClr val="EEECE1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5270" y="4970601"/>
            <a:ext cx="131236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EEECE1"/>
                </a:solidFill>
                <a:latin typeface="Segoe Print" pitchFamily="2" charset="0"/>
              </a:rPr>
              <a:t>12</a:t>
            </a:r>
            <a:endParaRPr lang="en-GB" sz="5400" b="1" dirty="0">
              <a:solidFill>
                <a:srgbClr val="EEECE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14203"/>
              </p:ext>
            </p:extLst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bg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bg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755897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59753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59753" y="98921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276177" y="39725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72264" y="9807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18354" y="98921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980033" y="39725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261618" y="9807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55897" y="102915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72264" y="385882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450789" y="1598812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746933" y="163874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06781"/>
              </p:ext>
            </p:extLst>
          </p:nvPr>
        </p:nvGraphicFramePr>
        <p:xfrm>
          <a:off x="1703512" y="476673"/>
          <a:ext cx="8653706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853"/>
                <a:gridCol w="4326853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6x2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8x2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23992" y="1196752"/>
            <a:ext cx="0" cy="39604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12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16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5406"/>
              </p:ext>
            </p:extLst>
          </p:nvPr>
        </p:nvGraphicFramePr>
        <p:xfrm>
          <a:off x="793376" y="476673"/>
          <a:ext cx="10058400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11x2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2x5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23992" y="1196752"/>
            <a:ext cx="0" cy="39604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22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20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55466"/>
              </p:ext>
            </p:extLst>
          </p:nvPr>
        </p:nvGraphicFramePr>
        <p:xfrm>
          <a:off x="818866" y="476673"/>
          <a:ext cx="10413240" cy="607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620"/>
                <a:gridCol w="5206620"/>
              </a:tblGrid>
              <a:tr h="1616450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2311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14÷2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12x2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23992" y="1196752"/>
            <a:ext cx="0" cy="39604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7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24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60929"/>
              </p:ext>
            </p:extLst>
          </p:nvPr>
        </p:nvGraphicFramePr>
        <p:xfrm>
          <a:off x="818866" y="476673"/>
          <a:ext cx="10413240" cy="607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620"/>
                <a:gridCol w="5206620"/>
              </a:tblGrid>
              <a:tr h="1616450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2311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20÷2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12÷2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23992" y="1196752"/>
            <a:ext cx="0" cy="39604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10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6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10079"/>
              </p:ext>
            </p:extLst>
          </p:nvPr>
        </p:nvGraphicFramePr>
        <p:xfrm>
          <a:off x="1703512" y="476673"/>
          <a:ext cx="8653706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853"/>
                <a:gridCol w="4326853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latin typeface="Segoe Print" pitchFamily="2" charset="0"/>
                      </a:endParaRPr>
                    </a:p>
                    <a:p>
                      <a:pPr algn="ctr"/>
                      <a:r>
                        <a:rPr lang="en-GB" sz="9600" dirty="0" smtClean="0">
                          <a:latin typeface="Segoe Print" pitchFamily="2" charset="0"/>
                        </a:rPr>
                        <a:t>4x20</a:t>
                      </a:r>
                      <a:endParaRPr lang="en-GB" sz="96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>
                        <a:latin typeface="Segoe Print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600" dirty="0" smtClean="0">
                          <a:latin typeface="Segoe Print" pitchFamily="2" charset="0"/>
                        </a:rPr>
                        <a:t>8x0.2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50032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79977" y="5296635"/>
            <a:ext cx="1944215" cy="1275680"/>
          </a:xfrm>
          <a:prstGeom prst="wedgeRoundRectCallout">
            <a:avLst>
              <a:gd name="adj1" fmla="val 70116"/>
              <a:gd name="adj2" fmla="val -2520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This is 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more challenging!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71529" y="4198319"/>
            <a:ext cx="1540235" cy="1450639"/>
          </a:xfrm>
          <a:prstGeom prst="wedgeRoundRectCallout">
            <a:avLst>
              <a:gd name="adj1" fmla="val -76563"/>
              <a:gd name="adj2" fmla="val -90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Changing the ‘thing’!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23992" y="1196752"/>
            <a:ext cx="0" cy="39604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5681" y="3003011"/>
            <a:ext cx="2736303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smtClean="0">
                <a:solidFill>
                  <a:prstClr val="black"/>
                </a:solidFill>
                <a:latin typeface="Segoe Print" pitchFamily="2" charset="0"/>
              </a:rPr>
              <a:t>80</a:t>
            </a:r>
            <a:endParaRPr lang="en-GB" sz="8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770" y="2985233"/>
            <a:ext cx="2579542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1.6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755897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59753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59753" y="98921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276177" y="39725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72264" y="9807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18354" y="98921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980033" y="39725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261618" y="9807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55897" y="102915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72264" y="385882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450789" y="1598812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746933" y="163874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9 </a:t>
            </a:r>
            <a:r>
              <a:rPr lang="en-GB" sz="16600" b="1" dirty="0">
                <a:solidFill>
                  <a:prstClr val="black"/>
                </a:solidFill>
              </a:rPr>
              <a:t>x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3631" y="2601592"/>
            <a:ext cx="1771065" cy="17710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9 </a:t>
            </a:r>
            <a:r>
              <a:rPr lang="en-GB" sz="16600" b="1" dirty="0">
                <a:solidFill>
                  <a:prstClr val="black"/>
                </a:solidFill>
              </a:rPr>
              <a:t>x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67943" y="2348880"/>
            <a:ext cx="1713582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>
                <a:solidFill>
                  <a:prstClr val="black"/>
                </a:solidFill>
              </a:rPr>
              <a:t>x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14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7792" y="2384884"/>
            <a:ext cx="2448272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>
                <a:solidFill>
                  <a:prstClr val="black"/>
                </a:solidFill>
              </a:rPr>
              <a:t>x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14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24461" y="2276872"/>
            <a:ext cx="2736304" cy="22322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672" y="1943726"/>
            <a:ext cx="997720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12 </a:t>
            </a:r>
            <a:r>
              <a:rPr lang="en-GB" sz="16600" b="1" dirty="0">
                <a:solidFill>
                  <a:prstClr val="black"/>
                </a:solidFill>
              </a:rPr>
              <a:t>x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24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3270" y="2483785"/>
            <a:ext cx="2279518" cy="19537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672" y="1943726"/>
            <a:ext cx="997720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12 </a:t>
            </a:r>
            <a:r>
              <a:rPr lang="en-GB" sz="16600" b="1" dirty="0">
                <a:solidFill>
                  <a:prstClr val="black"/>
                </a:solidFill>
              </a:rPr>
              <a:t>x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24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35423" y="2231758"/>
            <a:ext cx="2581835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1197" y="1970621"/>
            <a:ext cx="9785049" cy="29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22 </a:t>
            </a:r>
            <a:r>
              <a:rPr lang="en-GB" sz="16600" b="1" dirty="0">
                <a:solidFill>
                  <a:prstClr val="black"/>
                </a:solidFill>
              </a:rPr>
              <a:t>÷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11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8774" y="2440179"/>
            <a:ext cx="2376264" cy="20522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1197" y="1970621"/>
            <a:ext cx="9785049" cy="29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22 </a:t>
            </a:r>
            <a:r>
              <a:rPr lang="en-GB" sz="16600" b="1" dirty="0">
                <a:solidFill>
                  <a:prstClr val="black"/>
                </a:solidFill>
              </a:rPr>
              <a:t>÷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11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97037" y="2397895"/>
            <a:ext cx="2759782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8662" y="1985071"/>
            <a:ext cx="10140286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18 </a:t>
            </a:r>
            <a:r>
              <a:rPr lang="en-GB" sz="16600" b="1" dirty="0">
                <a:solidFill>
                  <a:prstClr val="black"/>
                </a:solidFill>
              </a:rPr>
              <a:t>÷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9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8496" y="2435121"/>
            <a:ext cx="2376264" cy="20522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8662" y="1985071"/>
            <a:ext cx="10140286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18 </a:t>
            </a:r>
            <a:r>
              <a:rPr lang="en-GB" sz="16600" b="1" dirty="0">
                <a:solidFill>
                  <a:prstClr val="black"/>
                </a:solidFill>
              </a:rPr>
              <a:t>÷ </a:t>
            </a:r>
            <a:r>
              <a:rPr lang="en-GB" sz="16600" b="1" dirty="0" smtClean="0">
                <a:solidFill>
                  <a:prstClr val="black"/>
                </a:solidFill>
              </a:rPr>
              <a:t>2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9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01015" y="2386054"/>
            <a:ext cx="2759782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634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100 </a:t>
            </a:r>
            <a:r>
              <a:rPr lang="en-GB" sz="13800" b="1" dirty="0">
                <a:solidFill>
                  <a:prstClr val="black"/>
                </a:solidFill>
              </a:rPr>
              <a:t>÷ </a:t>
            </a:r>
            <a:r>
              <a:rPr lang="en-GB" sz="13800" b="1" dirty="0" smtClean="0">
                <a:solidFill>
                  <a:prstClr val="black"/>
                </a:solidFill>
              </a:rPr>
              <a:t>2 </a:t>
            </a:r>
            <a:r>
              <a:rPr lang="en-GB" sz="13800" b="1" dirty="0">
                <a:solidFill>
                  <a:prstClr val="black"/>
                </a:solidFill>
              </a:rPr>
              <a:t>= </a:t>
            </a:r>
            <a:r>
              <a:rPr lang="en-GB" sz="13800" b="1" dirty="0" smtClean="0">
                <a:solidFill>
                  <a:prstClr val="black"/>
                </a:solidFill>
              </a:rPr>
              <a:t>50</a:t>
            </a:r>
            <a:endParaRPr lang="en-GB" sz="13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1504" y="2366882"/>
            <a:ext cx="2808312" cy="20522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100 </a:t>
            </a:r>
            <a:r>
              <a:rPr lang="en-GB" sz="13800" b="1" dirty="0">
                <a:solidFill>
                  <a:prstClr val="black"/>
                </a:solidFill>
              </a:rPr>
              <a:t>÷ </a:t>
            </a:r>
            <a:r>
              <a:rPr lang="en-GB" sz="13800" b="1" dirty="0" smtClean="0">
                <a:solidFill>
                  <a:prstClr val="black"/>
                </a:solidFill>
              </a:rPr>
              <a:t>2 </a:t>
            </a:r>
            <a:r>
              <a:rPr lang="en-GB" sz="13800" b="1" dirty="0">
                <a:solidFill>
                  <a:prstClr val="black"/>
                </a:solidFill>
              </a:rPr>
              <a:t>= </a:t>
            </a:r>
            <a:r>
              <a:rPr lang="en-GB" sz="13800" b="1" dirty="0" smtClean="0">
                <a:solidFill>
                  <a:prstClr val="black"/>
                </a:solidFill>
              </a:rPr>
              <a:t>50</a:t>
            </a:r>
            <a:endParaRPr lang="en-GB" sz="138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08026" y="2276872"/>
            <a:ext cx="2975806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980728"/>
            <a:ext cx="6769744" cy="5373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How many questions can you answer in 12 seconds!!</a:t>
            </a:r>
          </a:p>
        </p:txBody>
      </p:sp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8x2</a:t>
            </a:r>
            <a:endParaRPr lang="en-GB" sz="5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14</a:t>
            </a:r>
            <a:r>
              <a:rPr lang="en-GB" sz="5400" b="1" dirty="0" smtClean="0">
                <a:solidFill>
                  <a:prstClr val="black"/>
                </a:solidFill>
                <a:latin typeface="Segoe Print"/>
              </a:rPr>
              <a:t>÷2</a:t>
            </a:r>
            <a:endParaRPr lang="en-GB" sz="5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6x  =12</a:t>
            </a:r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0017" y="3789040"/>
            <a:ext cx="27855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22</a:t>
            </a:r>
            <a:r>
              <a:rPr lang="en-GB" sz="4800" b="1" dirty="0" smtClean="0">
                <a:solidFill>
                  <a:prstClr val="black"/>
                </a:solidFill>
                <a:latin typeface="Segoe Print"/>
              </a:rPr>
              <a:t>÷</a:t>
            </a:r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  =2</a:t>
            </a:r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8799" y="41490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8168" y="41490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1262074">
            <a:off x="2547501" y="1133145"/>
            <a:ext cx="7241017" cy="4186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prstClr val="white"/>
                </a:solidFill>
                <a:latin typeface="Segoe Print" pitchFamily="2" charset="0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7079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16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7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2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5580" y="3797650"/>
            <a:ext cx="27855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11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07568" y="1295574"/>
            <a:ext cx="5113560" cy="38884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Let’s try that again.</a:t>
            </a:r>
          </a:p>
        </p:txBody>
      </p:sp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2x9</a:t>
            </a:r>
            <a:endParaRPr lang="en-GB" sz="5400" b="1" baseline="380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16÷2</a:t>
            </a:r>
            <a:endParaRPr lang="en-GB" sz="5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3043" y="3717032"/>
            <a:ext cx="310496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Segoe Print" pitchFamily="2" charset="0"/>
              </a:rPr>
              <a:t>  </a:t>
            </a:r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2x   =14</a:t>
            </a:r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0016" y="3789040"/>
            <a:ext cx="2817630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black"/>
                </a:solidFill>
                <a:latin typeface="Segoe Print" pitchFamily="2" charset="0"/>
              </a:rPr>
              <a:t>24</a:t>
            </a:r>
            <a:r>
              <a:rPr lang="en-GB" sz="4400" b="1" dirty="0" smtClean="0">
                <a:solidFill>
                  <a:prstClr val="black"/>
                </a:solidFill>
                <a:latin typeface="Segoe Print"/>
              </a:rPr>
              <a:t>÷  </a:t>
            </a:r>
            <a:r>
              <a:rPr lang="en-GB" sz="4400" b="1" dirty="0" smtClean="0">
                <a:solidFill>
                  <a:prstClr val="black"/>
                </a:solidFill>
                <a:latin typeface="Segoe Print" pitchFamily="2" charset="0"/>
              </a:rPr>
              <a:t> =2</a:t>
            </a:r>
            <a:endParaRPr lang="en-GB" sz="4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12013" y="41490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3700" y="4221088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1262074">
            <a:off x="2485505" y="931400"/>
            <a:ext cx="7241017" cy="4186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prstClr val="white"/>
                </a:solidFill>
                <a:latin typeface="Segoe Print" pitchFamily="2" charset="0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42442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266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18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3159033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8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7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5580" y="3797650"/>
            <a:ext cx="27855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12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184945" y="3018266"/>
            <a:ext cx="2565778" cy="1487606"/>
          </a:xfrm>
          <a:prstGeom prst="wedgeRoundRectCallout">
            <a:avLst>
              <a:gd name="adj1" fmla="val -41021"/>
              <a:gd name="adj2" fmla="val 6708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Addition Learn Its</a:t>
            </a:r>
            <a:endParaRPr lang="en-GB" sz="2400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551" y="1332180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rgbClr val="EEECE1"/>
                  </a:solidFill>
                  <a:latin typeface="Segoe Print" pitchFamily="2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142177" y="1577737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71" y="396903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93390" y="1520663"/>
            <a:ext cx="5099863" cy="4796000"/>
            <a:chOff x="456722" y="3409324"/>
            <a:chExt cx="2798231" cy="2611964"/>
          </a:xfrm>
        </p:grpSpPr>
        <p:sp>
          <p:nvSpPr>
            <p:cNvPr id="7" name="Isosceles Triangle 6"/>
            <p:cNvSpPr/>
            <p:nvPr/>
          </p:nvSpPr>
          <p:spPr>
            <a:xfrm>
              <a:off x="456722" y="3409324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6967274" y="4654425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33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16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38" y="400096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33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16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453433" y="4668362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12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1775" y="1346437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12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142177" y="1577737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063552" y="2492896"/>
            <a:ext cx="8280920" cy="1224136"/>
            <a:chOff x="611560" y="2348880"/>
            <a:chExt cx="8280920" cy="1224136"/>
          </a:xfrm>
        </p:grpSpPr>
        <p:grpSp>
          <p:nvGrpSpPr>
            <p:cNvPr id="4" name="Group 12"/>
            <p:cNvGrpSpPr/>
            <p:nvPr/>
          </p:nvGrpSpPr>
          <p:grpSpPr>
            <a:xfrm>
              <a:off x="611560" y="2348880"/>
              <a:ext cx="7920880" cy="792088"/>
              <a:chOff x="323528" y="2348880"/>
              <a:chExt cx="7920880" cy="79208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3528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115616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07704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699792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491880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283968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76056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868144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660232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452320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prstClr val="black"/>
                  </a:solidFill>
                  <a:latin typeface="Tempus Sans ITC" pitchFamily="82" charset="0"/>
                </a:endParaRPr>
              </a:p>
            </p:txBody>
          </p:sp>
        </p:grpSp>
        <p:sp>
          <p:nvSpPr>
            <p:cNvPr id="16" name="Folded Corner 15"/>
            <p:cNvSpPr/>
            <p:nvPr/>
          </p:nvSpPr>
          <p:spPr bwMode="auto">
            <a:xfrm>
              <a:off x="1907704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4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Folded Corner 18"/>
            <p:cNvSpPr/>
            <p:nvPr/>
          </p:nvSpPr>
          <p:spPr bwMode="auto">
            <a:xfrm>
              <a:off x="1115616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2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Folded Corner 21"/>
            <p:cNvSpPr/>
            <p:nvPr/>
          </p:nvSpPr>
          <p:spPr bwMode="auto">
            <a:xfrm>
              <a:off x="2699792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6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Folded Corner 24"/>
            <p:cNvSpPr/>
            <p:nvPr/>
          </p:nvSpPr>
          <p:spPr bwMode="auto">
            <a:xfrm>
              <a:off x="3491880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8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Folded Corner 27"/>
            <p:cNvSpPr/>
            <p:nvPr/>
          </p:nvSpPr>
          <p:spPr bwMode="auto">
            <a:xfrm>
              <a:off x="4283968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10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Folded Corner 30"/>
            <p:cNvSpPr/>
            <p:nvPr/>
          </p:nvSpPr>
          <p:spPr bwMode="auto">
            <a:xfrm>
              <a:off x="5076056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12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Folded Corner 33"/>
            <p:cNvSpPr/>
            <p:nvPr/>
          </p:nvSpPr>
          <p:spPr bwMode="auto">
            <a:xfrm>
              <a:off x="5868144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14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Folded Corner 36"/>
            <p:cNvSpPr/>
            <p:nvPr/>
          </p:nvSpPr>
          <p:spPr bwMode="auto">
            <a:xfrm>
              <a:off x="6660232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16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Folded Corner 39"/>
            <p:cNvSpPr/>
            <p:nvPr/>
          </p:nvSpPr>
          <p:spPr bwMode="auto">
            <a:xfrm>
              <a:off x="7452320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18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Folded Corner 42"/>
            <p:cNvSpPr/>
            <p:nvPr/>
          </p:nvSpPr>
          <p:spPr bwMode="auto">
            <a:xfrm>
              <a:off x="8244408" y="2996952"/>
              <a:ext cx="648072" cy="576064"/>
            </a:xfrm>
            <a:prstGeom prst="foldedCorner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</a:rPr>
                <a:t>20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Folded Corner 45"/>
          <p:cNvSpPr/>
          <p:nvPr/>
        </p:nvSpPr>
        <p:spPr bwMode="auto">
          <a:xfrm>
            <a:off x="1775520" y="3140968"/>
            <a:ext cx="648072" cy="576064"/>
          </a:xfrm>
          <a:prstGeom prst="foldedCorner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0</a:t>
            </a:r>
          </a:p>
        </p:txBody>
      </p:sp>
      <p:pic>
        <p:nvPicPr>
          <p:cNvPr id="26" name="Picture 4" descr="C:\Users\Roger.Bird\Desktop\Big Maths Characters 2013\Count_Fourwa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46" y="4751557"/>
            <a:ext cx="1641584" cy="23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7030A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13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91" y="4045165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93390" y="1520663"/>
            <a:ext cx="5099863" cy="4796000"/>
            <a:chOff x="456722" y="3409324"/>
            <a:chExt cx="2798231" cy="2611964"/>
          </a:xfrm>
        </p:grpSpPr>
        <p:sp>
          <p:nvSpPr>
            <p:cNvPr id="7" name="Isosceles Triangle 6"/>
            <p:cNvSpPr/>
            <p:nvPr/>
          </p:nvSpPr>
          <p:spPr>
            <a:xfrm>
              <a:off x="456722" y="3409324"/>
              <a:ext cx="2798231" cy="2412268"/>
            </a:xfrm>
            <a:prstGeom prst="triangle">
              <a:avLst/>
            </a:prstGeom>
            <a:solidFill>
              <a:srgbClr val="7030A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13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6967274" y="4654425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551" y="1266071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93390" y="1520663"/>
            <a:ext cx="5099863" cy="4796000"/>
            <a:chOff x="456722" y="3409324"/>
            <a:chExt cx="2798231" cy="2611964"/>
          </a:xfrm>
        </p:grpSpPr>
        <p:sp>
          <p:nvSpPr>
            <p:cNvPr id="7" name="Isosceles Triangle 6"/>
            <p:cNvSpPr/>
            <p:nvPr/>
          </p:nvSpPr>
          <p:spPr>
            <a:xfrm>
              <a:off x="456722" y="3409324"/>
              <a:ext cx="2798231" cy="24122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rgbClr val="EEECE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rgbClr val="EEECE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EEECE1"/>
                  </a:solidFill>
                  <a:latin typeface="Segoe Print" pitchFamily="2" charset="0"/>
                </a:rPr>
                <a:t>+-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5161900" y="1520663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47969"/>
              </p:ext>
            </p:extLst>
          </p:nvPr>
        </p:nvGraphicFramePr>
        <p:xfrm>
          <a:off x="1703512" y="476673"/>
          <a:ext cx="8653706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853"/>
                <a:gridCol w="4326853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6+9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5+7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23992" y="1268760"/>
            <a:ext cx="0" cy="39604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15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12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64971"/>
              </p:ext>
            </p:extLst>
          </p:nvPr>
        </p:nvGraphicFramePr>
        <p:xfrm>
          <a:off x="1703512" y="476673"/>
          <a:ext cx="8653706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853"/>
                <a:gridCol w="4326853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5+8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7+9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23992" y="1268760"/>
            <a:ext cx="0" cy="39604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13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16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184945" y="3018266"/>
            <a:ext cx="2565778" cy="1487606"/>
          </a:xfrm>
          <a:prstGeom prst="wedgeRoundRectCallout">
            <a:avLst>
              <a:gd name="adj1" fmla="val -41021"/>
              <a:gd name="adj2" fmla="val 6708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X2 Multiplication Facts</a:t>
            </a:r>
            <a:endParaRPr lang="en-GB" sz="24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46005"/>
              </p:ext>
            </p:extLst>
          </p:nvPr>
        </p:nvGraphicFramePr>
        <p:xfrm>
          <a:off x="1703512" y="476673"/>
          <a:ext cx="8653706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853"/>
                <a:gridCol w="4326853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r>
                        <a:rPr lang="en-GB" sz="13800" dirty="0" smtClean="0">
                          <a:latin typeface="Segoe Print" pitchFamily="2" charset="0"/>
                        </a:rPr>
                        <a:t>5+9</a:t>
                      </a:r>
                      <a:endParaRPr lang="en-GB" sz="138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800" dirty="0" smtClean="0">
                          <a:latin typeface="Segoe Print" pitchFamily="2" charset="0"/>
                        </a:rPr>
                        <a:t>6+8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23992" y="1268760"/>
            <a:ext cx="0" cy="39604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14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14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07833"/>
              </p:ext>
            </p:extLst>
          </p:nvPr>
        </p:nvGraphicFramePr>
        <p:xfrm>
          <a:off x="510986" y="476673"/>
          <a:ext cx="10730754" cy="578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377"/>
                <a:gridCol w="5365377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A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B</a:t>
                      </a:r>
                      <a:endParaRPr lang="en-GB" sz="66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8459"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latin typeface="Segoe Print" pitchFamily="2" charset="0"/>
                      </a:endParaRPr>
                    </a:p>
                    <a:p>
                      <a:pPr algn="ctr"/>
                      <a:r>
                        <a:rPr lang="en-GB" sz="8000" dirty="0" smtClean="0">
                          <a:latin typeface="Segoe Print" pitchFamily="2" charset="0"/>
                        </a:rPr>
                        <a:t>600+900</a:t>
                      </a:r>
                      <a:endParaRPr lang="en-GB" sz="8000" dirty="0">
                        <a:latin typeface="Segoe Prin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>
                        <a:latin typeface="Segoe Print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0" dirty="0" smtClean="0">
                          <a:latin typeface="Segoe Print" pitchFamily="2" charset="0"/>
                        </a:rPr>
                        <a:t>0.7+0.9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50032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79977" y="5296635"/>
            <a:ext cx="1944215" cy="1275680"/>
          </a:xfrm>
          <a:prstGeom prst="wedgeRoundRectCallout">
            <a:avLst>
              <a:gd name="adj1" fmla="val 70116"/>
              <a:gd name="adj2" fmla="val -2520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This is 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more challenging!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71529" y="4198319"/>
            <a:ext cx="1540235" cy="1450639"/>
          </a:xfrm>
          <a:prstGeom prst="wedgeRoundRectCallout">
            <a:avLst>
              <a:gd name="adj1" fmla="val -76563"/>
              <a:gd name="adj2" fmla="val -90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Changing the ‘thing’!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93134" y="1336195"/>
            <a:ext cx="0" cy="39604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4" y="692696"/>
            <a:ext cx="8188883" cy="518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0354" y="2985233"/>
            <a:ext cx="3625643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1500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770" y="2985233"/>
            <a:ext cx="2579542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prstClr val="black"/>
                </a:solidFill>
                <a:latin typeface="Segoe Print" pitchFamily="2" charset="0"/>
              </a:rPr>
              <a:t>1.6</a:t>
            </a:r>
            <a:endParaRPr lang="en-GB" sz="9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8" name="Picture 7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6 </a:t>
            </a:r>
            <a:r>
              <a:rPr lang="en-GB" sz="16600" b="1" dirty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9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15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4742" y="2507463"/>
            <a:ext cx="1771065" cy="17710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6 </a:t>
            </a:r>
            <a:r>
              <a:rPr lang="en-GB" sz="16600" b="1" dirty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9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15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83833" y="2348880"/>
            <a:ext cx="1944275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5 </a:t>
            </a:r>
            <a:r>
              <a:rPr lang="en-GB" sz="16600" b="1" dirty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35616" y="2479014"/>
            <a:ext cx="2448272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5 </a:t>
            </a:r>
            <a:r>
              <a:rPr lang="en-GB" sz="16600" b="1" dirty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24461" y="2276872"/>
            <a:ext cx="2736304" cy="22322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6 </a:t>
            </a:r>
            <a:r>
              <a:rPr lang="en-GB" sz="16600" b="1" dirty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8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14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9589" y="2456892"/>
            <a:ext cx="1656184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916832"/>
            <a:ext cx="87129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6 </a:t>
            </a:r>
            <a:r>
              <a:rPr lang="en-GB" sz="16600" b="1" dirty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8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14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7004" y="2204864"/>
            <a:ext cx="2016224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16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33" y="116074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16 </a:t>
            </a:r>
            <a:r>
              <a:rPr lang="en-GB" sz="16600" b="1" dirty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9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1544" y="2366882"/>
            <a:ext cx="2376264" cy="20522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16 </a:t>
            </a:r>
            <a:r>
              <a:rPr lang="en-GB" sz="16600" b="1" dirty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9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47528" y="2348880"/>
            <a:ext cx="2759782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13 </a:t>
            </a:r>
            <a:r>
              <a:rPr lang="en-GB" sz="16600" b="1" dirty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8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5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3042" y="2384448"/>
            <a:ext cx="1872208" cy="22322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13 </a:t>
            </a:r>
            <a:r>
              <a:rPr lang="en-GB" sz="16600" b="1" dirty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8 </a:t>
            </a:r>
            <a:r>
              <a:rPr lang="en-GB" sz="16600" b="1" dirty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5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47928" y="2204864"/>
            <a:ext cx="1872208" cy="2664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14 </a:t>
            </a:r>
            <a:r>
              <a:rPr lang="en-GB" sz="13800" b="1" dirty="0">
                <a:solidFill>
                  <a:prstClr val="black"/>
                </a:solidFill>
              </a:rPr>
              <a:t>- </a:t>
            </a:r>
            <a:r>
              <a:rPr lang="en-GB" sz="13800" b="1" dirty="0" smtClean="0">
                <a:solidFill>
                  <a:prstClr val="black"/>
                </a:solidFill>
              </a:rPr>
              <a:t>6 </a:t>
            </a:r>
            <a:r>
              <a:rPr lang="en-GB" sz="13800" b="1" dirty="0">
                <a:solidFill>
                  <a:prstClr val="black"/>
                </a:solidFill>
              </a:rPr>
              <a:t>= </a:t>
            </a:r>
            <a:r>
              <a:rPr lang="en-GB" sz="13800" b="1" dirty="0" smtClean="0">
                <a:solidFill>
                  <a:prstClr val="black"/>
                </a:solidFill>
              </a:rPr>
              <a:t>8</a:t>
            </a:r>
            <a:endParaRPr lang="en-GB" sz="13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7776" y="2348671"/>
            <a:ext cx="2185248" cy="2115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916832"/>
            <a:ext cx="885698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14 </a:t>
            </a:r>
            <a:r>
              <a:rPr lang="en-GB" sz="13800" b="1" dirty="0">
                <a:solidFill>
                  <a:prstClr val="black"/>
                </a:solidFill>
              </a:rPr>
              <a:t>- </a:t>
            </a:r>
            <a:r>
              <a:rPr lang="en-GB" sz="13800" b="1" dirty="0" smtClean="0">
                <a:solidFill>
                  <a:prstClr val="black"/>
                </a:solidFill>
              </a:rPr>
              <a:t>6 </a:t>
            </a:r>
            <a:r>
              <a:rPr lang="en-GB" sz="13800" b="1" dirty="0">
                <a:solidFill>
                  <a:prstClr val="black"/>
                </a:solidFill>
              </a:rPr>
              <a:t>= </a:t>
            </a:r>
            <a:r>
              <a:rPr lang="en-GB" sz="13800" b="1" dirty="0" smtClean="0">
                <a:solidFill>
                  <a:prstClr val="black"/>
                </a:solidFill>
              </a:rPr>
              <a:t>8</a:t>
            </a:r>
            <a:endParaRPr lang="en-GB" sz="138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95600" y="2204864"/>
            <a:ext cx="2327734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980728"/>
            <a:ext cx="6769744" cy="5373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How many questions can you answer in 12 seconds!!</a:t>
            </a:r>
          </a:p>
        </p:txBody>
      </p:sp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5+7</a:t>
            </a:r>
            <a:endParaRPr lang="en-GB" sz="5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/>
              </a:rPr>
              <a:t>8+6</a:t>
            </a:r>
            <a:endParaRPr lang="en-GB" sz="5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8+  =13</a:t>
            </a:r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0017" y="3789040"/>
            <a:ext cx="27855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14</a:t>
            </a:r>
            <a:r>
              <a:rPr lang="en-GB" sz="4800" b="1" dirty="0" smtClean="0">
                <a:solidFill>
                  <a:prstClr val="black"/>
                </a:solidFill>
                <a:latin typeface="Segoe Print"/>
              </a:rPr>
              <a:t>-</a:t>
            </a:r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  =5</a:t>
            </a:r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8799" y="41490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8168" y="41490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262074">
            <a:off x="2555935" y="1109916"/>
            <a:ext cx="7241017" cy="4186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prstClr val="white"/>
                </a:solidFill>
                <a:latin typeface="Segoe Print" pitchFamily="2" charset="0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18066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16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2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2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142177" y="1577737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12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14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5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5580" y="3797650"/>
            <a:ext cx="27855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9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07568" y="1295574"/>
            <a:ext cx="5113560" cy="38884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Let’s try that again.</a:t>
            </a:r>
          </a:p>
        </p:txBody>
      </p:sp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6+9</a:t>
            </a:r>
            <a:endParaRPr lang="en-GB" sz="5400" b="1" baseline="380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black"/>
                </a:solidFill>
                <a:latin typeface="Segoe Print" pitchFamily="2" charset="0"/>
              </a:rPr>
              <a:t>13-5</a:t>
            </a:r>
            <a:endParaRPr lang="en-GB" sz="5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9+  </a:t>
            </a:r>
            <a:r>
              <a:rPr lang="en-GB" sz="4800" b="1" dirty="0">
                <a:solidFill>
                  <a:prstClr val="black"/>
                </a:solidFill>
                <a:latin typeface="Segoe Print" pitchFamily="2" charset="0"/>
              </a:rPr>
              <a:t>=</a:t>
            </a:r>
            <a:r>
              <a:rPr lang="en-GB" sz="4800" b="1" dirty="0" smtClean="0">
                <a:solidFill>
                  <a:prstClr val="black"/>
                </a:solidFill>
                <a:latin typeface="Segoe Print" pitchFamily="2" charset="0"/>
              </a:rPr>
              <a:t>15</a:t>
            </a:r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0016" y="3789040"/>
            <a:ext cx="2817630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black"/>
                </a:solidFill>
                <a:latin typeface="Segoe Print" pitchFamily="2" charset="0"/>
              </a:rPr>
              <a:t>14</a:t>
            </a:r>
            <a:r>
              <a:rPr lang="en-GB" sz="4400" b="1" dirty="0" smtClean="0">
                <a:solidFill>
                  <a:prstClr val="black"/>
                </a:solidFill>
                <a:latin typeface="Segoe Print"/>
              </a:rPr>
              <a:t>-  </a:t>
            </a:r>
            <a:r>
              <a:rPr lang="en-GB" sz="4400" b="1" dirty="0" smtClean="0">
                <a:solidFill>
                  <a:prstClr val="black"/>
                </a:solidFill>
                <a:latin typeface="Segoe Print" pitchFamily="2" charset="0"/>
              </a:rPr>
              <a:t> =6</a:t>
            </a:r>
            <a:endParaRPr lang="en-GB" sz="4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8799" y="4149080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3700" y="4221088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262074">
            <a:off x="2619508" y="1412093"/>
            <a:ext cx="7241017" cy="4186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prstClr val="white"/>
                </a:solidFill>
                <a:latin typeface="Segoe Print" pitchFamily="2" charset="0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37047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67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94" y="2996952"/>
            <a:ext cx="22322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1574" y="764704"/>
            <a:ext cx="8188883" cy="5184576"/>
            <a:chOff x="487573" y="692696"/>
            <a:chExt cx="8188883" cy="5184576"/>
          </a:xfrm>
        </p:grpSpPr>
        <p:grpSp>
          <p:nvGrpSpPr>
            <p:cNvPr id="4" name="Group 3"/>
            <p:cNvGrpSpPr/>
            <p:nvPr/>
          </p:nvGrpSpPr>
          <p:grpSpPr>
            <a:xfrm>
              <a:off x="487573" y="692696"/>
              <a:ext cx="8188883" cy="5184576"/>
              <a:chOff x="487573" y="692696"/>
              <a:chExt cx="8188883" cy="5184576"/>
            </a:xfrm>
          </p:grpSpPr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52568" y="1196752"/>
                <a:ext cx="5599752" cy="4320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1852568" y="3356992"/>
              <a:ext cx="55997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4008" y="1196752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15681" y="1628800"/>
            <a:ext cx="266429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15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3352" y="1628800"/>
            <a:ext cx="3159033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8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80" y="3717032"/>
            <a:ext cx="289033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  <a:latin typeface="Segoe Print" pitchFamily="2" charset="0"/>
              </a:rPr>
              <a:t>6</a:t>
            </a:r>
            <a:endParaRPr lang="en-GB" sz="72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5580" y="3797650"/>
            <a:ext cx="27855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8</a:t>
            </a:r>
          </a:p>
        </p:txBody>
      </p:sp>
      <p:pic>
        <p:nvPicPr>
          <p:cNvPr id="9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830</Words>
  <Application>Microsoft Office PowerPoint</Application>
  <PresentationFormat>Widescreen</PresentationFormat>
  <Paragraphs>506</Paragraphs>
  <Slides>94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Arial</vt:lpstr>
      <vt:lpstr>Calibri</vt:lpstr>
      <vt:lpstr>Calibri Light</vt:lpstr>
      <vt:lpstr>Segoe Print</vt:lpstr>
      <vt:lpstr>Tempus Sans ITC</vt:lpstr>
      <vt:lpstr>Verdana</vt:lpstr>
      <vt:lpstr>Office Theme</vt:lpstr>
      <vt:lpstr>1_Office Theme</vt:lpstr>
      <vt:lpstr>4_Office Theme</vt:lpstr>
      <vt:lpstr>5_Office Theme</vt:lpstr>
      <vt:lpstr>Learn Its – Step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22</cp:revision>
  <dcterms:created xsi:type="dcterms:W3CDTF">2013-10-07T09:58:56Z</dcterms:created>
  <dcterms:modified xsi:type="dcterms:W3CDTF">2013-10-09T19:16:15Z</dcterms:modified>
</cp:coreProperties>
</file>