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96" r:id="rId3"/>
    <p:sldMasterId id="2147483744" r:id="rId4"/>
    <p:sldMasterId id="2147483756" r:id="rId5"/>
  </p:sldMasterIdLst>
  <p:notesMasterIdLst>
    <p:notesMasterId r:id="rId56"/>
  </p:notesMasterIdLst>
  <p:sldIdLst>
    <p:sldId id="302" r:id="rId6"/>
    <p:sldId id="408" r:id="rId7"/>
    <p:sldId id="409" r:id="rId8"/>
    <p:sldId id="412" r:id="rId9"/>
    <p:sldId id="413" r:id="rId10"/>
    <p:sldId id="295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4" r:id="rId19"/>
    <p:sldId id="315" r:id="rId20"/>
    <p:sldId id="316" r:id="rId21"/>
    <p:sldId id="317" r:id="rId22"/>
    <p:sldId id="312" r:id="rId23"/>
    <p:sldId id="313" r:id="rId24"/>
    <p:sldId id="318" r:id="rId25"/>
    <p:sldId id="319" r:id="rId26"/>
    <p:sldId id="320" r:id="rId27"/>
    <p:sldId id="321" r:id="rId28"/>
    <p:sldId id="345" r:id="rId29"/>
    <p:sldId id="346" r:id="rId30"/>
    <p:sldId id="396" r:id="rId31"/>
    <p:sldId id="397" r:id="rId32"/>
    <p:sldId id="322" r:id="rId33"/>
    <p:sldId id="323" r:id="rId34"/>
    <p:sldId id="324" r:id="rId35"/>
    <p:sldId id="325" r:id="rId36"/>
    <p:sldId id="326" r:id="rId37"/>
    <p:sldId id="327" r:id="rId38"/>
    <p:sldId id="328" r:id="rId39"/>
    <p:sldId id="398" r:id="rId40"/>
    <p:sldId id="330" r:id="rId41"/>
    <p:sldId id="399" r:id="rId42"/>
    <p:sldId id="332" r:id="rId43"/>
    <p:sldId id="347" r:id="rId44"/>
    <p:sldId id="334" r:id="rId45"/>
    <p:sldId id="335" r:id="rId46"/>
    <p:sldId id="336" r:id="rId47"/>
    <p:sldId id="337" r:id="rId48"/>
    <p:sldId id="338" r:id="rId49"/>
    <p:sldId id="339" r:id="rId50"/>
    <p:sldId id="340" r:id="rId51"/>
    <p:sldId id="341" r:id="rId52"/>
    <p:sldId id="342" r:id="rId53"/>
    <p:sldId id="343" r:id="rId54"/>
    <p:sldId id="344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3399"/>
    <a:srgbClr val="FF33CC"/>
    <a:srgbClr val="CC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outlineViewPr>
    <p:cViewPr>
      <p:scale>
        <a:sx n="33" d="100"/>
        <a:sy n="33" d="100"/>
      </p:scale>
      <p:origin x="0" y="-472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D84BE-BFCB-40EF-9EAD-88673561D397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2F44B-3680-4C9D-9A2C-8E86A3EF2C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407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2F44B-3680-4C9D-9A2C-8E86A3EF2CD7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078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2F44B-3680-4C9D-9A2C-8E86A3EF2CD7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220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35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25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24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02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590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21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910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925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848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9545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94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256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024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737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9730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886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3300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5096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3155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2935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0744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86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3310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1407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0963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452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14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5608-7BF9-4C98-87CF-C3C347174A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2E5-732E-4EC1-A309-EBDD368661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563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5608-7BF9-4C98-87CF-C3C347174A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2E5-732E-4EC1-A309-EBDD368661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8504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5608-7BF9-4C98-87CF-C3C347174A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2E5-732E-4EC1-A309-EBDD368661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2720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5608-7BF9-4C98-87CF-C3C347174A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2E5-732E-4EC1-A309-EBDD368661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363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5608-7BF9-4C98-87CF-C3C347174A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2E5-732E-4EC1-A309-EBDD368661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938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5608-7BF9-4C98-87CF-C3C347174A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2E5-732E-4EC1-A309-EBDD368661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0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1642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5608-7BF9-4C98-87CF-C3C347174A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2E5-732E-4EC1-A309-EBDD368661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3701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5608-7BF9-4C98-87CF-C3C347174A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2E5-732E-4EC1-A309-EBDD368661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2322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5608-7BF9-4C98-87CF-C3C347174A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2E5-732E-4EC1-A309-EBDD368661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2814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5608-7BF9-4C98-87CF-C3C347174A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2E5-732E-4EC1-A309-EBDD368661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9093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5608-7BF9-4C98-87CF-C3C347174A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2E5-732E-4EC1-A309-EBDD368661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840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688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1742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565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8334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60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216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9916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011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0152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1487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4440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26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06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26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59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675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6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75608-7BF9-4C98-87CF-C3C347174A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E2E5-732E-4EC1-A309-EBDD368661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2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3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652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latin typeface="Segoe Print" panose="02000600000000000000" pitchFamily="2" charset="0"/>
              </a:rPr>
              <a:t>Learn Its – Step 11</a:t>
            </a:r>
            <a:endParaRPr lang="en-GB" sz="4800" b="1" dirty="0">
              <a:latin typeface="Segoe Print" panose="02000600000000000000" pitchFamily="2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1710316" y="1675101"/>
            <a:ext cx="3948752" cy="4514017"/>
            <a:chOff x="5445453" y="2058729"/>
            <a:chExt cx="3948752" cy="4514017"/>
          </a:xfrm>
        </p:grpSpPr>
        <p:sp>
          <p:nvSpPr>
            <p:cNvPr id="32" name="Rounded Rectangle 31"/>
            <p:cNvSpPr/>
            <p:nvPr/>
          </p:nvSpPr>
          <p:spPr>
            <a:xfrm>
              <a:off x="5445456" y="5781176"/>
              <a:ext cx="3507475" cy="791570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solidFill>
                    <a:schemeClr val="tx1"/>
                  </a:solidFill>
                  <a:latin typeface="Segoe Print" panose="02000600000000000000" pitchFamily="2" charset="0"/>
                </a:rPr>
                <a:t>Say Multiples 1 - 5</a:t>
              </a:r>
              <a:endParaRPr lang="en-GB" sz="2000" b="1" dirty="0">
                <a:solidFill>
                  <a:schemeClr val="tx1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445455" y="4854669"/>
              <a:ext cx="3507475" cy="791570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solidFill>
                    <a:schemeClr val="tx1"/>
                  </a:solidFill>
                  <a:latin typeface="Segoe Print" panose="02000600000000000000" pitchFamily="2" charset="0"/>
                </a:rPr>
                <a:t>Say Multiples 1 - 10</a:t>
              </a:r>
              <a:endParaRPr lang="en-GB" sz="2000" b="1" dirty="0">
                <a:solidFill>
                  <a:schemeClr val="tx1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445454" y="3922689"/>
              <a:ext cx="3507475" cy="791570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solidFill>
                    <a:schemeClr val="tx1"/>
                  </a:solidFill>
                  <a:latin typeface="Segoe Print" panose="02000600000000000000" pitchFamily="2" charset="0"/>
                </a:rPr>
                <a:t>Say Table</a:t>
              </a:r>
              <a:endParaRPr lang="en-GB" sz="2000" b="1" dirty="0">
                <a:solidFill>
                  <a:schemeClr val="tx1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5445454" y="2990709"/>
              <a:ext cx="3507475" cy="791570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solidFill>
                    <a:schemeClr val="tx1"/>
                  </a:solidFill>
                  <a:latin typeface="Segoe Print" panose="02000600000000000000" pitchFamily="2" charset="0"/>
                </a:rPr>
                <a:t>Jumbled Tables</a:t>
              </a:r>
              <a:endParaRPr lang="en-GB" sz="2000" b="1" dirty="0">
                <a:solidFill>
                  <a:schemeClr val="tx1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5445453" y="2058729"/>
              <a:ext cx="3507475" cy="791570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solidFill>
                    <a:schemeClr val="tx1"/>
                  </a:solidFill>
                  <a:latin typeface="Segoe Print" panose="02000600000000000000" pitchFamily="2" charset="0"/>
                </a:rPr>
                <a:t>Fact Family</a:t>
              </a:r>
              <a:endParaRPr lang="en-GB" sz="2000" b="1" dirty="0">
                <a:solidFill>
                  <a:schemeClr val="tx1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37" name="Curved Right Arrow 36"/>
            <p:cNvSpPr/>
            <p:nvPr/>
          </p:nvSpPr>
          <p:spPr>
            <a:xfrm rot="10800000">
              <a:off x="8773233" y="5411170"/>
              <a:ext cx="586856" cy="905030"/>
            </a:xfrm>
            <a:prstGeom prst="curvedRightArrow">
              <a:avLst/>
            </a:prstGeom>
            <a:solidFill>
              <a:srgbClr val="FF33CC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1" name="Curved Right Arrow 40"/>
            <p:cNvSpPr/>
            <p:nvPr/>
          </p:nvSpPr>
          <p:spPr>
            <a:xfrm rot="10800000">
              <a:off x="8807349" y="2315275"/>
              <a:ext cx="586856" cy="905030"/>
            </a:xfrm>
            <a:prstGeom prst="curvedRightArrow">
              <a:avLst/>
            </a:prstGeom>
            <a:solidFill>
              <a:srgbClr val="FF33CC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2" name="Curved Right Arrow 41"/>
            <p:cNvSpPr/>
            <p:nvPr/>
          </p:nvSpPr>
          <p:spPr>
            <a:xfrm rot="10800000">
              <a:off x="8807349" y="3304909"/>
              <a:ext cx="586856" cy="905030"/>
            </a:xfrm>
            <a:prstGeom prst="curvedRightArrow">
              <a:avLst/>
            </a:prstGeom>
            <a:solidFill>
              <a:srgbClr val="FF33CC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3" name="Curved Right Arrow 42"/>
            <p:cNvSpPr/>
            <p:nvPr/>
          </p:nvSpPr>
          <p:spPr>
            <a:xfrm rot="10800000">
              <a:off x="8780054" y="4329213"/>
              <a:ext cx="586856" cy="905030"/>
            </a:xfrm>
            <a:prstGeom prst="curvedRightArrow">
              <a:avLst/>
            </a:prstGeom>
            <a:solidFill>
              <a:srgbClr val="FF33CC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51" name="Rounded Rectangle 50"/>
          <p:cNvSpPr/>
          <p:nvPr/>
        </p:nvSpPr>
        <p:spPr>
          <a:xfrm>
            <a:off x="7063579" y="1675101"/>
            <a:ext cx="2736378" cy="4615031"/>
          </a:xfrm>
          <a:prstGeom prst="roundRect">
            <a:avLst/>
          </a:prstGeom>
          <a:ln w="38100">
            <a:solidFill>
              <a:srgbClr val="FF33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1x4=4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2x4=8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3x4=12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4x4=16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5x4=20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6x4=24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7x4=28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8x4=32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9x4=36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10x4=40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11x4=44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12x4=48</a:t>
            </a:r>
            <a:endParaRPr lang="en-GB" sz="2400" b="1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953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rgbClr val="00206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36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9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4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bg2"/>
                  </a:solidFill>
                  <a:latin typeface="Segoe Print" pitchFamily="2" charset="0"/>
                </a:rPr>
                <a:t>x÷</a:t>
              </a:r>
            </a:p>
          </p:txBody>
        </p:sp>
      </p:grp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271" y="4080168"/>
            <a:ext cx="2020875" cy="285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35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56792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rgbClr val="00206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36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9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4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bg2"/>
                  </a:solidFill>
                  <a:latin typeface="Segoe Print" pitchFamily="2" charset="0"/>
                </a:rPr>
                <a:t>x÷</a:t>
              </a:r>
            </a:p>
          </p:txBody>
        </p:sp>
      </p:grpSp>
      <p:sp>
        <p:nvSpPr>
          <p:cNvPr id="11" name="Oval 10"/>
          <p:cNvSpPr/>
          <p:nvPr/>
        </p:nvSpPr>
        <p:spPr bwMode="auto">
          <a:xfrm>
            <a:off x="6942784" y="4654426"/>
            <a:ext cx="2002288" cy="2002288"/>
          </a:xfrm>
          <a:prstGeom prst="ellipse">
            <a:avLst/>
          </a:prstGeom>
          <a:noFill/>
          <a:ln w="7620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latin typeface="Verdana" pitchFamily="34" charset="0"/>
            </a:endParaRPr>
          </a:p>
        </p:txBody>
      </p:sp>
      <p:pic>
        <p:nvPicPr>
          <p:cNvPr id="14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14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rgbClr val="FF33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28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4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7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bg2"/>
                  </a:solidFill>
                  <a:latin typeface="Segoe Print" pitchFamily="2" charset="0"/>
                </a:rPr>
                <a:t>x÷</a:t>
              </a:r>
            </a:p>
          </p:txBody>
        </p:sp>
      </p:grp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18552" y="1332180"/>
            <a:ext cx="2020875" cy="285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21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rgbClr val="FF33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28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4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7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bg2"/>
                  </a:solidFill>
                  <a:latin typeface="Segoe Print" pitchFamily="2" charset="0"/>
                </a:rPr>
                <a:t>x÷</a:t>
              </a:r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5178727" y="1559514"/>
            <a:ext cx="2002288" cy="2002288"/>
          </a:xfrm>
          <a:prstGeom prst="ellipse">
            <a:avLst/>
          </a:prstGeom>
          <a:noFill/>
          <a:ln w="7620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latin typeface="Verdana" pitchFamily="34" charset="0"/>
            </a:endParaRPr>
          </a:p>
        </p:txBody>
      </p: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11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prstClr val="black"/>
                </a:solidFill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tx1"/>
                  </a:solidFill>
                  <a:latin typeface="Segoe Print" pitchFamily="2" charset="0"/>
                </a:rPr>
                <a:t>48</a:t>
              </a:r>
              <a:endParaRPr lang="en-GB" sz="5400" b="1" dirty="0">
                <a:solidFill>
                  <a:schemeClr val="tx1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tx1"/>
                  </a:solidFill>
                  <a:latin typeface="Segoe Print" pitchFamily="2" charset="0"/>
                </a:rPr>
                <a:t>4</a:t>
              </a:r>
              <a:endParaRPr lang="en-GB" sz="5400" b="1" dirty="0">
                <a:solidFill>
                  <a:schemeClr val="tx1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tx1"/>
                  </a:solidFill>
                  <a:latin typeface="Segoe Print" pitchFamily="2" charset="0"/>
                </a:rPr>
                <a:t>12</a:t>
              </a:r>
              <a:endParaRPr lang="en-GB" sz="5400" b="1" dirty="0">
                <a:solidFill>
                  <a:schemeClr val="tx1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tx1"/>
                  </a:solidFill>
                  <a:latin typeface="Segoe Print" pitchFamily="2" charset="0"/>
                </a:rPr>
                <a:t>x÷</a:t>
              </a:r>
            </a:p>
          </p:txBody>
        </p:sp>
      </p:grp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29276">
            <a:off x="3390096" y="4073898"/>
            <a:ext cx="2020875" cy="285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59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prstClr val="black"/>
                </a:solidFill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tx1"/>
                  </a:solidFill>
                  <a:latin typeface="Segoe Print" pitchFamily="2" charset="0"/>
                </a:rPr>
                <a:t>48</a:t>
              </a:r>
              <a:endParaRPr lang="en-GB" sz="5400" b="1" dirty="0">
                <a:solidFill>
                  <a:schemeClr val="tx1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tx1"/>
                  </a:solidFill>
                  <a:latin typeface="Segoe Print" pitchFamily="2" charset="0"/>
                </a:rPr>
                <a:t>4</a:t>
              </a:r>
              <a:endParaRPr lang="en-GB" sz="5400" b="1" dirty="0">
                <a:solidFill>
                  <a:schemeClr val="tx1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tx1"/>
                  </a:solidFill>
                  <a:latin typeface="Segoe Print" pitchFamily="2" charset="0"/>
                </a:rPr>
                <a:t>12</a:t>
              </a:r>
              <a:endParaRPr lang="en-GB" sz="5400" b="1" dirty="0">
                <a:solidFill>
                  <a:schemeClr val="tx1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tx1"/>
                  </a:solidFill>
                  <a:latin typeface="Segoe Print" pitchFamily="2" charset="0"/>
                </a:rPr>
                <a:t>x÷</a:t>
              </a:r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3472649" y="4668362"/>
            <a:ext cx="2002288" cy="2002288"/>
          </a:xfrm>
          <a:prstGeom prst="ellipse">
            <a:avLst/>
          </a:prstGeom>
          <a:noFill/>
          <a:ln w="7620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prstClr val="black"/>
              </a:solidFill>
              <a:latin typeface="Verdana" pitchFamily="34" charset="0"/>
            </a:endParaRPr>
          </a:p>
        </p:txBody>
      </p: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31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prstClr val="black"/>
                </a:solidFill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556"/>
            <a:chOff x="467544" y="3429000"/>
            <a:chExt cx="2798231" cy="2592116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rgbClr val="EEECE1"/>
                  </a:solidFill>
                  <a:latin typeface="Segoe Print" pitchFamily="2" charset="0"/>
                </a:rPr>
                <a:t>44</a:t>
              </a:r>
              <a:endParaRPr lang="en-GB" sz="5400" b="1" dirty="0">
                <a:solidFill>
                  <a:srgbClr val="EEECE1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339752" y="5280615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rgbClr val="EEECE1"/>
                  </a:solidFill>
                  <a:latin typeface="Segoe Print" pitchFamily="2" charset="0"/>
                </a:rPr>
                <a:t>11</a:t>
              </a:r>
              <a:endParaRPr lang="en-GB" sz="5400" b="1" dirty="0">
                <a:solidFill>
                  <a:srgbClr val="EEECE1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1397" y="5301036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rgbClr val="EEECE1"/>
                  </a:solidFill>
                  <a:latin typeface="Segoe Print" pitchFamily="2" charset="0"/>
                </a:rPr>
                <a:t>4</a:t>
              </a:r>
              <a:endParaRPr lang="en-GB" sz="5400" b="1" dirty="0">
                <a:solidFill>
                  <a:srgbClr val="EEECE1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rgbClr val="EEECE1"/>
                  </a:solidFill>
                  <a:latin typeface="Segoe Print" pitchFamily="2" charset="0"/>
                </a:rPr>
                <a:t>x÷</a:t>
              </a:r>
            </a:p>
          </p:txBody>
        </p:sp>
      </p:grp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18552" y="1353717"/>
            <a:ext cx="2020875" cy="285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74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prstClr val="black"/>
                </a:solidFill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429325"/>
            <a:chOff x="467544" y="3429000"/>
            <a:chExt cx="2798231" cy="241226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rgbClr val="EEECE1"/>
                  </a:solidFill>
                  <a:latin typeface="Segoe Print" pitchFamily="2" charset="0"/>
                </a:rPr>
                <a:t>44</a:t>
              </a:r>
              <a:endParaRPr lang="en-GB" sz="5400" b="1" dirty="0">
                <a:solidFill>
                  <a:srgbClr val="EEECE1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rgbClr val="EEECE1"/>
                  </a:solidFill>
                  <a:latin typeface="Segoe Print" pitchFamily="2" charset="0"/>
                </a:rPr>
                <a:t>x÷</a:t>
              </a:r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5178727" y="1611167"/>
            <a:ext cx="2002288" cy="2002288"/>
          </a:xfrm>
          <a:prstGeom prst="ellipse">
            <a:avLst/>
          </a:prstGeom>
          <a:noFill/>
          <a:ln w="7620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prstClr val="black"/>
              </a:solidFill>
              <a:latin typeface="Verdana" pitchFamily="34" charset="0"/>
            </a:endParaRPr>
          </a:p>
        </p:txBody>
      </p: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857064" y="5008098"/>
            <a:ext cx="1312368" cy="1322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EEECE1"/>
                </a:solidFill>
                <a:latin typeface="Segoe Print" pitchFamily="2" charset="0"/>
              </a:rPr>
              <a:t>4</a:t>
            </a:r>
            <a:endParaRPr lang="en-GB" sz="5400" b="1" dirty="0">
              <a:solidFill>
                <a:srgbClr val="EEECE1"/>
              </a:solidFill>
              <a:latin typeface="Segoe Pri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25270" y="4970601"/>
            <a:ext cx="1312368" cy="1322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EEECE1"/>
                </a:solidFill>
                <a:latin typeface="Segoe Print" pitchFamily="2" charset="0"/>
              </a:rPr>
              <a:t>11</a:t>
            </a:r>
            <a:endParaRPr lang="en-GB" sz="5400" b="1" dirty="0">
              <a:solidFill>
                <a:srgbClr val="EEECE1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3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918544" y="2276872"/>
            <a:ext cx="5760640" cy="3600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7200" b="1" dirty="0">
                <a:latin typeface="Segoe Print" pitchFamily="2" charset="0"/>
              </a:rPr>
              <a:t>Get your whiteboards ready!!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5" y="458605"/>
            <a:ext cx="3481877" cy="2196374"/>
          </a:xfrm>
          <a:prstGeom prst="rect">
            <a:avLst/>
          </a:prstGeom>
        </p:spPr>
      </p:pic>
      <p:pic>
        <p:nvPicPr>
          <p:cNvPr id="5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38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74" y="692696"/>
            <a:ext cx="8188883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8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589507"/>
              </p:ext>
            </p:extLst>
          </p:nvPr>
        </p:nvGraphicFramePr>
        <p:xfrm>
          <a:off x="2927648" y="449618"/>
          <a:ext cx="6269280" cy="607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</a:tblGrid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7248128" y="404664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727848" y="404664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503712" y="980728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516223" y="980728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023992" y="1011500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44330" y="1612716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248128" y="1612716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023992" y="2229213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503712" y="2250651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516223" y="2258902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14" name="Picture 4" descr="C:\Users\Roger.Bird\Desktop\Big Maths Characters 2013\Count_Fourway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446" y="4751557"/>
            <a:ext cx="1641584" cy="232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/>
          <p:cNvSpPr/>
          <p:nvPr/>
        </p:nvSpPr>
        <p:spPr>
          <a:xfrm>
            <a:off x="7227508" y="2820768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27848" y="2820768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16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07656"/>
              </p:ext>
            </p:extLst>
          </p:nvPr>
        </p:nvGraphicFramePr>
        <p:xfrm>
          <a:off x="1703512" y="476673"/>
          <a:ext cx="8653706" cy="578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6853"/>
                <a:gridCol w="4326853"/>
              </a:tblGrid>
              <a:tr h="1656184"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A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B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28459">
                <a:tc>
                  <a:txBody>
                    <a:bodyPr/>
                    <a:lstStyle/>
                    <a:p>
                      <a:pPr algn="ctr"/>
                      <a:r>
                        <a:rPr lang="en-GB" sz="13800" dirty="0" smtClean="0">
                          <a:latin typeface="Segoe Print" pitchFamily="2" charset="0"/>
                        </a:rPr>
                        <a:t>4x4</a:t>
                      </a:r>
                      <a:endParaRPr lang="en-GB" sz="13800" dirty="0">
                        <a:latin typeface="Segoe Print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800" dirty="0" smtClean="0">
                          <a:latin typeface="Segoe Print" pitchFamily="2" charset="0"/>
                        </a:rPr>
                        <a:t>6x4</a:t>
                      </a:r>
                    </a:p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6023992" y="1196752"/>
            <a:ext cx="0" cy="396044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58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74" y="692696"/>
            <a:ext cx="8188883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16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24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8" name="Picture 7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9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477774"/>
              </p:ext>
            </p:extLst>
          </p:nvPr>
        </p:nvGraphicFramePr>
        <p:xfrm>
          <a:off x="793376" y="476673"/>
          <a:ext cx="10058400" cy="578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1656184"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A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B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28459">
                <a:tc>
                  <a:txBody>
                    <a:bodyPr/>
                    <a:lstStyle/>
                    <a:p>
                      <a:pPr algn="ctr"/>
                      <a:r>
                        <a:rPr lang="en-GB" sz="13800" dirty="0" smtClean="0">
                          <a:latin typeface="Segoe Print" pitchFamily="2" charset="0"/>
                        </a:rPr>
                        <a:t>9x4</a:t>
                      </a:r>
                      <a:endParaRPr lang="en-GB" sz="13800" dirty="0">
                        <a:latin typeface="Segoe Print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800" dirty="0" smtClean="0">
                          <a:latin typeface="Segoe Print" pitchFamily="2" charset="0"/>
                        </a:rPr>
                        <a:t>4x8</a:t>
                      </a:r>
                    </a:p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023992" y="1196752"/>
            <a:ext cx="0" cy="396044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64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74" y="692696"/>
            <a:ext cx="8188883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36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32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8" name="Picture 7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21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609757"/>
              </p:ext>
            </p:extLst>
          </p:nvPr>
        </p:nvGraphicFramePr>
        <p:xfrm>
          <a:off x="818866" y="476673"/>
          <a:ext cx="10413240" cy="6078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620"/>
                <a:gridCol w="5206620"/>
              </a:tblGrid>
              <a:tr h="1616450"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A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B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62311">
                <a:tc>
                  <a:txBody>
                    <a:bodyPr/>
                    <a:lstStyle/>
                    <a:p>
                      <a:pPr algn="ctr"/>
                      <a:r>
                        <a:rPr lang="en-GB" sz="13800" dirty="0" smtClean="0">
                          <a:latin typeface="Segoe Print" pitchFamily="2" charset="0"/>
                        </a:rPr>
                        <a:t>28÷4</a:t>
                      </a:r>
                      <a:endParaRPr lang="en-GB" sz="13800" dirty="0">
                        <a:latin typeface="Segoe Print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800" dirty="0" smtClean="0">
                          <a:latin typeface="Segoe Print" pitchFamily="2" charset="0"/>
                        </a:rPr>
                        <a:t>40÷4</a:t>
                      </a:r>
                    </a:p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023992" y="1196752"/>
            <a:ext cx="0" cy="396044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0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74" y="692696"/>
            <a:ext cx="8188883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7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10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8" name="Picture 7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60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400554"/>
              </p:ext>
            </p:extLst>
          </p:nvPr>
        </p:nvGraphicFramePr>
        <p:xfrm>
          <a:off x="818866" y="476673"/>
          <a:ext cx="10413240" cy="6078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620"/>
                <a:gridCol w="5206620"/>
              </a:tblGrid>
              <a:tr h="1616450"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A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B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62311">
                <a:tc>
                  <a:txBody>
                    <a:bodyPr/>
                    <a:lstStyle/>
                    <a:p>
                      <a:pPr algn="ctr"/>
                      <a:r>
                        <a:rPr lang="en-GB" sz="13800" dirty="0" smtClean="0">
                          <a:latin typeface="Segoe Print" pitchFamily="2" charset="0"/>
                        </a:rPr>
                        <a:t>48÷4</a:t>
                      </a:r>
                      <a:endParaRPr lang="en-GB" sz="13800" dirty="0">
                        <a:latin typeface="Segoe Print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800" dirty="0" smtClean="0">
                          <a:latin typeface="Segoe Print" pitchFamily="2" charset="0"/>
                        </a:rPr>
                        <a:t>16÷4</a:t>
                      </a:r>
                    </a:p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023992" y="1196752"/>
            <a:ext cx="0" cy="396044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57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74" y="692696"/>
            <a:ext cx="8188883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12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4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8" name="Picture 7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59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135024"/>
              </p:ext>
            </p:extLst>
          </p:nvPr>
        </p:nvGraphicFramePr>
        <p:xfrm>
          <a:off x="726140" y="476673"/>
          <a:ext cx="9631078" cy="578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5539"/>
                <a:gridCol w="4815539"/>
              </a:tblGrid>
              <a:tr h="1656184"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A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B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28459">
                <a:tc>
                  <a:txBody>
                    <a:bodyPr/>
                    <a:lstStyle/>
                    <a:p>
                      <a:pPr algn="ctr"/>
                      <a:endParaRPr lang="en-GB" sz="2800" dirty="0" smtClean="0">
                        <a:latin typeface="Segoe Print" pitchFamily="2" charset="0"/>
                      </a:endParaRPr>
                    </a:p>
                    <a:p>
                      <a:pPr algn="ctr"/>
                      <a:r>
                        <a:rPr lang="en-GB" sz="9600" dirty="0" smtClean="0">
                          <a:latin typeface="Segoe Print" pitchFamily="2" charset="0"/>
                        </a:rPr>
                        <a:t>9x400</a:t>
                      </a:r>
                      <a:endParaRPr lang="en-GB" sz="9600" dirty="0">
                        <a:latin typeface="Segoe Print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800" dirty="0" smtClean="0">
                        <a:latin typeface="Segoe Print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600" dirty="0" smtClean="0">
                          <a:latin typeface="Segoe Print" pitchFamily="2" charset="0"/>
                        </a:rPr>
                        <a:t>6x0.4</a:t>
                      </a:r>
                    </a:p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50032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ular Callout 1"/>
          <p:cNvSpPr/>
          <p:nvPr/>
        </p:nvSpPr>
        <p:spPr>
          <a:xfrm>
            <a:off x="5879977" y="5296635"/>
            <a:ext cx="1944215" cy="1275680"/>
          </a:xfrm>
          <a:prstGeom prst="wedgeRoundRectCallout">
            <a:avLst>
              <a:gd name="adj1" fmla="val 70116"/>
              <a:gd name="adj2" fmla="val -2520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Segoe Print" panose="02000600000000000000" pitchFamily="2" charset="0"/>
              </a:rPr>
              <a:t>This is </a:t>
            </a:r>
          </a:p>
          <a:p>
            <a:pPr algn="ctr"/>
            <a:r>
              <a:rPr lang="en-GB" sz="2000" dirty="0">
                <a:solidFill>
                  <a:prstClr val="black"/>
                </a:solidFill>
                <a:latin typeface="Segoe Print" panose="02000600000000000000" pitchFamily="2" charset="0"/>
              </a:rPr>
              <a:t>more challenging!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471529" y="4198319"/>
            <a:ext cx="1540235" cy="1450639"/>
          </a:xfrm>
          <a:prstGeom prst="wedgeRoundRectCallout">
            <a:avLst>
              <a:gd name="adj1" fmla="val -76563"/>
              <a:gd name="adj2" fmla="val -900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Segoe Print" panose="02000600000000000000" pitchFamily="2" charset="0"/>
              </a:rPr>
              <a:t>Changing the ‘thing’!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879977" y="1169858"/>
            <a:ext cx="0" cy="396044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93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74" y="692696"/>
            <a:ext cx="8188883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719604" y="3043650"/>
            <a:ext cx="3514335" cy="2088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3600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770" y="2985233"/>
            <a:ext cx="2579542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2.4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8" name="Picture 7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85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927648" y="449618"/>
          <a:ext cx="6269280" cy="607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</a:tblGrid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7248128" y="404664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727848" y="404664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503712" y="980728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516223" y="980728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023992" y="1011500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44330" y="1612716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248128" y="1612716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023992" y="2229213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503712" y="2250651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7248128" y="2820768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14" name="Picture 4" descr="C:\Users\Roger.Bird\Desktop\Big Maths Characters 2013\Count_Fourway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446" y="4751557"/>
            <a:ext cx="1641584" cy="232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/>
          <p:cNvSpPr/>
          <p:nvPr/>
        </p:nvSpPr>
        <p:spPr>
          <a:xfrm>
            <a:off x="8655176" y="2397855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27848" y="2820768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5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5520" y="1916832"/>
            <a:ext cx="8712968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6 </a:t>
            </a:r>
            <a:r>
              <a:rPr lang="en-GB" sz="16600" b="1" dirty="0">
                <a:solidFill>
                  <a:prstClr val="black"/>
                </a:solidFill>
              </a:rPr>
              <a:t>x </a:t>
            </a:r>
            <a:r>
              <a:rPr lang="en-GB" sz="16600" b="1" dirty="0" smtClean="0">
                <a:solidFill>
                  <a:prstClr val="black"/>
                </a:solidFill>
              </a:rPr>
              <a:t>4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24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97079" y="2507463"/>
            <a:ext cx="1771065" cy="17710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1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5520" y="1916832"/>
            <a:ext cx="8712968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6 </a:t>
            </a:r>
            <a:r>
              <a:rPr lang="en-GB" sz="16600" b="1" dirty="0">
                <a:solidFill>
                  <a:prstClr val="black"/>
                </a:solidFill>
              </a:rPr>
              <a:t>x </a:t>
            </a:r>
            <a:r>
              <a:rPr lang="en-GB" sz="16600" b="1" dirty="0" smtClean="0">
                <a:solidFill>
                  <a:prstClr val="black"/>
                </a:solidFill>
              </a:rPr>
              <a:t>4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24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667943" y="2348880"/>
            <a:ext cx="1713582" cy="20882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b="1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81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5520" y="1916832"/>
            <a:ext cx="8712968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7 </a:t>
            </a:r>
            <a:r>
              <a:rPr lang="en-GB" sz="16600" b="1" dirty="0">
                <a:solidFill>
                  <a:prstClr val="black"/>
                </a:solidFill>
              </a:rPr>
              <a:t>x </a:t>
            </a:r>
            <a:r>
              <a:rPr lang="en-GB" sz="16600" b="1" dirty="0" smtClean="0">
                <a:solidFill>
                  <a:prstClr val="black"/>
                </a:solidFill>
              </a:rPr>
              <a:t>4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28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40216" y="2384884"/>
            <a:ext cx="2448272" cy="201622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0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5520" y="1916832"/>
            <a:ext cx="8712968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7 </a:t>
            </a:r>
            <a:r>
              <a:rPr lang="en-GB" sz="16600" b="1" dirty="0">
                <a:solidFill>
                  <a:prstClr val="black"/>
                </a:solidFill>
              </a:rPr>
              <a:t>x </a:t>
            </a:r>
            <a:r>
              <a:rPr lang="en-GB" sz="16600" b="1" dirty="0" smtClean="0">
                <a:solidFill>
                  <a:prstClr val="black"/>
                </a:solidFill>
              </a:rPr>
              <a:t>4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28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724461" y="2276872"/>
            <a:ext cx="2736304" cy="223224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b="1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93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7672" y="1943726"/>
            <a:ext cx="9977209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9 </a:t>
            </a:r>
            <a:r>
              <a:rPr lang="en-GB" sz="16600" b="1" dirty="0">
                <a:solidFill>
                  <a:prstClr val="black"/>
                </a:solidFill>
              </a:rPr>
              <a:t>x </a:t>
            </a:r>
            <a:r>
              <a:rPr lang="en-GB" sz="16600" b="1" dirty="0" smtClean="0">
                <a:solidFill>
                  <a:prstClr val="black"/>
                </a:solidFill>
              </a:rPr>
              <a:t>4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36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89719" y="2422634"/>
            <a:ext cx="1989657" cy="199451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12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7672" y="1943726"/>
            <a:ext cx="9977209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9 </a:t>
            </a:r>
            <a:r>
              <a:rPr lang="en-GB" sz="16600" b="1" dirty="0">
                <a:solidFill>
                  <a:prstClr val="black"/>
                </a:solidFill>
              </a:rPr>
              <a:t>x </a:t>
            </a:r>
            <a:r>
              <a:rPr lang="en-GB" sz="16600" b="1" dirty="0" smtClean="0">
                <a:solidFill>
                  <a:prstClr val="black"/>
                </a:solidFill>
              </a:rPr>
              <a:t>4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36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23682" y="2231758"/>
            <a:ext cx="1990166" cy="235368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b="1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24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1197" y="1970621"/>
            <a:ext cx="9785049" cy="2991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44 </a:t>
            </a:r>
            <a:r>
              <a:rPr lang="en-GB" sz="16600" b="1" dirty="0">
                <a:solidFill>
                  <a:prstClr val="black"/>
                </a:solidFill>
              </a:rPr>
              <a:t>÷ </a:t>
            </a:r>
            <a:r>
              <a:rPr lang="en-GB" sz="16600" b="1" dirty="0" smtClean="0">
                <a:solidFill>
                  <a:prstClr val="black"/>
                </a:solidFill>
              </a:rPr>
              <a:t>4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11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6010" y="2440179"/>
            <a:ext cx="2376264" cy="20522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6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1197" y="1970621"/>
            <a:ext cx="9785049" cy="2991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44 </a:t>
            </a:r>
            <a:r>
              <a:rPr lang="en-GB" sz="16600" b="1" dirty="0">
                <a:solidFill>
                  <a:prstClr val="black"/>
                </a:solidFill>
              </a:rPr>
              <a:t>÷ </a:t>
            </a:r>
            <a:r>
              <a:rPr lang="en-GB" sz="16600" b="1" dirty="0" smtClean="0">
                <a:solidFill>
                  <a:prstClr val="black"/>
                </a:solidFill>
              </a:rPr>
              <a:t>4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11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097037" y="2397895"/>
            <a:ext cx="2759782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b="1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28662" y="1985071"/>
            <a:ext cx="10140286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24 </a:t>
            </a:r>
            <a:r>
              <a:rPr lang="en-GB" sz="16600" b="1" dirty="0">
                <a:solidFill>
                  <a:prstClr val="black"/>
                </a:solidFill>
              </a:rPr>
              <a:t>÷ </a:t>
            </a:r>
            <a:r>
              <a:rPr lang="en-GB" sz="16600" b="1" dirty="0" smtClean="0">
                <a:solidFill>
                  <a:prstClr val="black"/>
                </a:solidFill>
              </a:rPr>
              <a:t>4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6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0353" y="2435121"/>
            <a:ext cx="2376264" cy="20522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8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28662" y="1985071"/>
            <a:ext cx="10140286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24 </a:t>
            </a:r>
            <a:r>
              <a:rPr lang="en-GB" sz="16600" b="1" dirty="0">
                <a:solidFill>
                  <a:prstClr val="black"/>
                </a:solidFill>
              </a:rPr>
              <a:t>÷ </a:t>
            </a:r>
            <a:r>
              <a:rPr lang="en-GB" sz="16600" b="1" dirty="0" smtClean="0">
                <a:solidFill>
                  <a:prstClr val="black"/>
                </a:solidFill>
              </a:rPr>
              <a:t>4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6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701015" y="2386054"/>
            <a:ext cx="2759782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b="1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87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1789579" y="62068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7104113" y="386104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36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8904312" y="386104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40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532226" y="62068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5303913" y="62068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12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7104113" y="620688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16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8904313" y="62068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20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1773860" y="386538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24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3538048" y="386104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28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5303913" y="386104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32</a:t>
            </a:r>
          </a:p>
        </p:txBody>
      </p:sp>
      <p:pic>
        <p:nvPicPr>
          <p:cNvPr id="15" name="Picture 4" descr="C:\Users\Roger.Bird\Desktop\Big Maths Characters 2013\Count_Fourway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446" y="4751557"/>
            <a:ext cx="1641584" cy="232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32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31504" y="1916832"/>
            <a:ext cx="8856984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b="1" dirty="0" smtClean="0">
                <a:solidFill>
                  <a:prstClr val="black"/>
                </a:solidFill>
              </a:rPr>
              <a:t>200 </a:t>
            </a:r>
            <a:r>
              <a:rPr lang="en-GB" sz="13800" b="1" dirty="0">
                <a:solidFill>
                  <a:prstClr val="black"/>
                </a:solidFill>
              </a:rPr>
              <a:t>÷ </a:t>
            </a:r>
            <a:r>
              <a:rPr lang="en-GB" sz="13800" b="1" dirty="0" smtClean="0">
                <a:solidFill>
                  <a:prstClr val="black"/>
                </a:solidFill>
              </a:rPr>
              <a:t>4 </a:t>
            </a:r>
            <a:r>
              <a:rPr lang="en-GB" sz="13800" b="1" dirty="0">
                <a:solidFill>
                  <a:prstClr val="black"/>
                </a:solidFill>
              </a:rPr>
              <a:t>= </a:t>
            </a:r>
            <a:r>
              <a:rPr lang="en-GB" sz="13800" b="1" dirty="0" smtClean="0">
                <a:solidFill>
                  <a:prstClr val="black"/>
                </a:solidFill>
              </a:rPr>
              <a:t>50</a:t>
            </a:r>
            <a:endParaRPr lang="en-GB" sz="138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1504" y="2366882"/>
            <a:ext cx="2808312" cy="20522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29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31504" y="1916832"/>
            <a:ext cx="8856984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b="1" dirty="0" smtClean="0">
                <a:solidFill>
                  <a:prstClr val="black"/>
                </a:solidFill>
              </a:rPr>
              <a:t>200 </a:t>
            </a:r>
            <a:r>
              <a:rPr lang="en-GB" sz="13800" b="1" dirty="0">
                <a:solidFill>
                  <a:prstClr val="black"/>
                </a:solidFill>
              </a:rPr>
              <a:t>÷ </a:t>
            </a:r>
            <a:r>
              <a:rPr lang="en-GB" sz="13800" b="1" dirty="0" smtClean="0">
                <a:solidFill>
                  <a:prstClr val="black"/>
                </a:solidFill>
              </a:rPr>
              <a:t>4 </a:t>
            </a:r>
            <a:r>
              <a:rPr lang="en-GB" sz="13800" b="1" dirty="0">
                <a:solidFill>
                  <a:prstClr val="black"/>
                </a:solidFill>
              </a:rPr>
              <a:t>= </a:t>
            </a:r>
            <a:r>
              <a:rPr lang="en-GB" sz="13800" b="1" dirty="0" smtClean="0">
                <a:solidFill>
                  <a:prstClr val="black"/>
                </a:solidFill>
              </a:rPr>
              <a:t>50</a:t>
            </a:r>
            <a:endParaRPr lang="en-GB" sz="138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608026" y="2276872"/>
            <a:ext cx="2975806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b="1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51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918544" y="980728"/>
            <a:ext cx="6769744" cy="53732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7200" b="1" dirty="0">
                <a:solidFill>
                  <a:prstClr val="black"/>
                </a:solidFill>
                <a:latin typeface="Segoe Print" pitchFamily="2" charset="0"/>
              </a:rPr>
              <a:t>How many questions can you answer in 12 seconds!!</a:t>
            </a:r>
          </a:p>
        </p:txBody>
      </p:sp>
      <p:pic>
        <p:nvPicPr>
          <p:cNvPr id="5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38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918544" y="2276872"/>
            <a:ext cx="5760640" cy="3600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7200" b="1" dirty="0">
                <a:solidFill>
                  <a:prstClr val="black"/>
                </a:solidFill>
                <a:latin typeface="Segoe Print" pitchFamily="2" charset="0"/>
              </a:rPr>
              <a:t>Get your whiteboards ready!!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5" y="458605"/>
            <a:ext cx="3481877" cy="2196374"/>
          </a:xfrm>
          <a:prstGeom prst="rect">
            <a:avLst/>
          </a:prstGeom>
        </p:spPr>
      </p:pic>
      <p:pic>
        <p:nvPicPr>
          <p:cNvPr id="5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7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11574" y="764704"/>
            <a:ext cx="8188883" cy="5184576"/>
            <a:chOff x="487573" y="692696"/>
            <a:chExt cx="8188883" cy="5184576"/>
          </a:xfrm>
        </p:grpSpPr>
        <p:grpSp>
          <p:nvGrpSpPr>
            <p:cNvPr id="4" name="Group 3"/>
            <p:cNvGrpSpPr/>
            <p:nvPr/>
          </p:nvGrpSpPr>
          <p:grpSpPr>
            <a:xfrm>
              <a:off x="487573" y="692696"/>
              <a:ext cx="8188883" cy="5184576"/>
              <a:chOff x="487573" y="692696"/>
              <a:chExt cx="8188883" cy="5184576"/>
            </a:xfrm>
          </p:grpSpPr>
          <p:pic>
            <p:nvPicPr>
              <p:cNvPr id="5" name="Picture 4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73" y="692696"/>
                <a:ext cx="8188883" cy="5184576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52568" y="1196752"/>
                <a:ext cx="5599752" cy="43204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1" name="Straight Connector 10"/>
            <p:cNvCxnSpPr>
              <a:stCxn id="3" idx="1"/>
            </p:cNvCxnSpPr>
            <p:nvPr/>
          </p:nvCxnSpPr>
          <p:spPr>
            <a:xfrm>
              <a:off x="1852568" y="3356992"/>
              <a:ext cx="559975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44008" y="1196752"/>
              <a:ext cx="0" cy="417646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78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11574" y="764704"/>
            <a:ext cx="8188883" cy="5184576"/>
            <a:chOff x="487573" y="692696"/>
            <a:chExt cx="8188883" cy="5184576"/>
          </a:xfrm>
        </p:grpSpPr>
        <p:grpSp>
          <p:nvGrpSpPr>
            <p:cNvPr id="4" name="Group 3"/>
            <p:cNvGrpSpPr/>
            <p:nvPr/>
          </p:nvGrpSpPr>
          <p:grpSpPr>
            <a:xfrm>
              <a:off x="487573" y="692696"/>
              <a:ext cx="8188883" cy="5184576"/>
              <a:chOff x="487573" y="692696"/>
              <a:chExt cx="8188883" cy="5184576"/>
            </a:xfrm>
          </p:grpSpPr>
          <p:pic>
            <p:nvPicPr>
              <p:cNvPr id="5" name="Picture 4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73" y="692696"/>
                <a:ext cx="8188883" cy="5184576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52568" y="1196752"/>
                <a:ext cx="5599752" cy="43204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1" name="Straight Connector 10"/>
            <p:cNvCxnSpPr>
              <a:stCxn id="3" idx="1"/>
            </p:cNvCxnSpPr>
            <p:nvPr/>
          </p:nvCxnSpPr>
          <p:spPr>
            <a:xfrm>
              <a:off x="1852568" y="3356992"/>
              <a:ext cx="559975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44008" y="1196752"/>
              <a:ext cx="0" cy="417646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215681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prstClr val="black"/>
                </a:solidFill>
                <a:latin typeface="Segoe Print" pitchFamily="2" charset="0"/>
              </a:rPr>
              <a:t>8x4</a:t>
            </a:r>
            <a:endParaRPr lang="en-GB" sz="54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93352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prstClr val="black"/>
                </a:solidFill>
                <a:latin typeface="Segoe Print" pitchFamily="2" charset="0"/>
              </a:rPr>
              <a:t>20</a:t>
            </a:r>
            <a:r>
              <a:rPr lang="en-GB" sz="5400" b="1" dirty="0" smtClean="0">
                <a:solidFill>
                  <a:prstClr val="black"/>
                </a:solidFill>
                <a:latin typeface="Segoe Print"/>
              </a:rPr>
              <a:t>÷4</a:t>
            </a:r>
            <a:endParaRPr lang="en-GB" sz="54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15680" y="3717032"/>
            <a:ext cx="2890334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 smtClean="0">
                <a:solidFill>
                  <a:prstClr val="black"/>
                </a:solidFill>
                <a:latin typeface="Segoe Print" pitchFamily="2" charset="0"/>
              </a:rPr>
              <a:t>4x  </a:t>
            </a:r>
            <a:r>
              <a:rPr lang="en-GB" sz="1000" b="1" dirty="0" smtClean="0">
                <a:solidFill>
                  <a:prstClr val="black"/>
                </a:solidFill>
                <a:latin typeface="Segoe Print" pitchFamily="2" charset="0"/>
              </a:rPr>
              <a:t> </a:t>
            </a:r>
            <a:r>
              <a:rPr lang="en-GB" sz="4800" b="1" dirty="0" smtClean="0">
                <a:solidFill>
                  <a:prstClr val="black"/>
                </a:solidFill>
                <a:latin typeface="Segoe Print" pitchFamily="2" charset="0"/>
              </a:rPr>
              <a:t>=36</a:t>
            </a:r>
            <a:endParaRPr lang="en-GB" sz="48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0017" y="3789040"/>
            <a:ext cx="2785501" cy="12961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 smtClean="0">
                <a:solidFill>
                  <a:prstClr val="black"/>
                </a:solidFill>
                <a:latin typeface="Segoe Print" pitchFamily="2" charset="0"/>
              </a:rPr>
              <a:t>48</a:t>
            </a:r>
            <a:r>
              <a:rPr lang="en-GB" sz="4800" b="1" dirty="0" smtClean="0">
                <a:solidFill>
                  <a:prstClr val="black"/>
                </a:solidFill>
                <a:latin typeface="Segoe Print"/>
              </a:rPr>
              <a:t>÷</a:t>
            </a:r>
            <a:r>
              <a:rPr lang="en-GB" sz="4800" b="1" dirty="0" smtClean="0">
                <a:solidFill>
                  <a:prstClr val="black"/>
                </a:solidFill>
                <a:latin typeface="Segoe Print" pitchFamily="2" charset="0"/>
              </a:rPr>
              <a:t>  =4</a:t>
            </a:r>
            <a:endParaRPr lang="en-GB" sz="48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9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228799" y="4149080"/>
            <a:ext cx="432048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32767" y="4221088"/>
            <a:ext cx="432048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rot="21262074">
            <a:off x="2547501" y="1133145"/>
            <a:ext cx="7241017" cy="41867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>
                <a:solidFill>
                  <a:prstClr val="white"/>
                </a:solidFill>
                <a:latin typeface="Segoe Print" pitchFamily="2" charset="0"/>
              </a:rPr>
              <a:t>Time’s up!</a:t>
            </a:r>
          </a:p>
        </p:txBody>
      </p:sp>
    </p:spTree>
    <p:extLst>
      <p:ext uri="{BB962C8B-B14F-4D97-AF65-F5344CB8AC3E}">
        <p14:creationId xmlns:p14="http://schemas.microsoft.com/office/powerpoint/2010/main" val="70799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11574" y="764704"/>
            <a:ext cx="8188883" cy="5184576"/>
            <a:chOff x="487573" y="692696"/>
            <a:chExt cx="8188883" cy="5184576"/>
          </a:xfrm>
        </p:grpSpPr>
        <p:grpSp>
          <p:nvGrpSpPr>
            <p:cNvPr id="4" name="Group 3"/>
            <p:cNvGrpSpPr/>
            <p:nvPr/>
          </p:nvGrpSpPr>
          <p:grpSpPr>
            <a:xfrm>
              <a:off x="487573" y="692696"/>
              <a:ext cx="8188883" cy="5184576"/>
              <a:chOff x="487573" y="692696"/>
              <a:chExt cx="8188883" cy="5184576"/>
            </a:xfrm>
          </p:grpSpPr>
          <p:pic>
            <p:nvPicPr>
              <p:cNvPr id="5" name="Picture 4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73" y="692696"/>
                <a:ext cx="8188883" cy="5184576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52568" y="1196752"/>
                <a:ext cx="5599752" cy="43204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1" name="Straight Connector 10"/>
            <p:cNvCxnSpPr>
              <a:stCxn id="3" idx="1"/>
            </p:cNvCxnSpPr>
            <p:nvPr/>
          </p:nvCxnSpPr>
          <p:spPr>
            <a:xfrm>
              <a:off x="1852568" y="3356992"/>
              <a:ext cx="559975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44008" y="1196752"/>
              <a:ext cx="0" cy="417646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215681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32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93352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5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15680" y="3717032"/>
            <a:ext cx="2890334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9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15580" y="3797650"/>
            <a:ext cx="2785501" cy="12961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12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9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67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2207568" y="1295574"/>
            <a:ext cx="5113560" cy="38884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7200" b="1" dirty="0">
                <a:solidFill>
                  <a:prstClr val="black"/>
                </a:solidFill>
                <a:latin typeface="Segoe Print" pitchFamily="2" charset="0"/>
              </a:rPr>
              <a:t>Let’s try that again.</a:t>
            </a:r>
          </a:p>
        </p:txBody>
      </p:sp>
      <p:pic>
        <p:nvPicPr>
          <p:cNvPr id="5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7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11574" y="764704"/>
            <a:ext cx="8188883" cy="5184576"/>
            <a:chOff x="487573" y="692696"/>
            <a:chExt cx="8188883" cy="5184576"/>
          </a:xfrm>
        </p:grpSpPr>
        <p:grpSp>
          <p:nvGrpSpPr>
            <p:cNvPr id="4" name="Group 3"/>
            <p:cNvGrpSpPr/>
            <p:nvPr/>
          </p:nvGrpSpPr>
          <p:grpSpPr>
            <a:xfrm>
              <a:off x="487573" y="692696"/>
              <a:ext cx="8188883" cy="5184576"/>
              <a:chOff x="487573" y="692696"/>
              <a:chExt cx="8188883" cy="5184576"/>
            </a:xfrm>
          </p:grpSpPr>
          <p:pic>
            <p:nvPicPr>
              <p:cNvPr id="5" name="Picture 4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73" y="692696"/>
                <a:ext cx="8188883" cy="5184576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52568" y="1196752"/>
                <a:ext cx="5599752" cy="43204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1" name="Straight Connector 10"/>
            <p:cNvCxnSpPr>
              <a:stCxn id="3" idx="1"/>
            </p:cNvCxnSpPr>
            <p:nvPr/>
          </p:nvCxnSpPr>
          <p:spPr>
            <a:xfrm>
              <a:off x="1852568" y="3356992"/>
              <a:ext cx="559975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44008" y="1196752"/>
              <a:ext cx="0" cy="417646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18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11574" y="764704"/>
            <a:ext cx="8188883" cy="5184576"/>
            <a:chOff x="487573" y="692696"/>
            <a:chExt cx="8188883" cy="5184576"/>
          </a:xfrm>
        </p:grpSpPr>
        <p:grpSp>
          <p:nvGrpSpPr>
            <p:cNvPr id="4" name="Group 3"/>
            <p:cNvGrpSpPr/>
            <p:nvPr/>
          </p:nvGrpSpPr>
          <p:grpSpPr>
            <a:xfrm>
              <a:off x="487573" y="692696"/>
              <a:ext cx="8188883" cy="5184576"/>
              <a:chOff x="487573" y="692696"/>
              <a:chExt cx="8188883" cy="5184576"/>
            </a:xfrm>
          </p:grpSpPr>
          <p:pic>
            <p:nvPicPr>
              <p:cNvPr id="5" name="Picture 4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73" y="692696"/>
                <a:ext cx="8188883" cy="5184576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52568" y="1196752"/>
                <a:ext cx="5599752" cy="43204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1" name="Straight Connector 10"/>
            <p:cNvCxnSpPr>
              <a:stCxn id="3" idx="1"/>
            </p:cNvCxnSpPr>
            <p:nvPr/>
          </p:nvCxnSpPr>
          <p:spPr>
            <a:xfrm>
              <a:off x="1852568" y="3356992"/>
              <a:ext cx="559975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44008" y="1196752"/>
              <a:ext cx="0" cy="417646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215681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prstClr val="black"/>
                </a:solidFill>
                <a:latin typeface="Segoe Print" pitchFamily="2" charset="0"/>
              </a:rPr>
              <a:t>11x4</a:t>
            </a:r>
            <a:endParaRPr lang="en-GB" sz="5400" b="1" baseline="38000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93352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prstClr val="black"/>
                </a:solidFill>
                <a:latin typeface="Segoe Print" pitchFamily="2" charset="0"/>
              </a:rPr>
              <a:t>28÷4</a:t>
            </a:r>
            <a:endParaRPr lang="en-GB" sz="54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63043" y="3717032"/>
            <a:ext cx="3104963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prstClr val="black"/>
                </a:solidFill>
                <a:latin typeface="Segoe Print" pitchFamily="2" charset="0"/>
              </a:rPr>
              <a:t>  </a:t>
            </a:r>
            <a:r>
              <a:rPr lang="en-GB" sz="4800" b="1" dirty="0" smtClean="0">
                <a:solidFill>
                  <a:prstClr val="black"/>
                </a:solidFill>
                <a:latin typeface="Segoe Print" pitchFamily="2" charset="0"/>
              </a:rPr>
              <a:t>4x   =40</a:t>
            </a:r>
            <a:endParaRPr lang="en-GB" sz="48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0016" y="3789040"/>
            <a:ext cx="2817630" cy="12961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prstClr val="black"/>
                </a:solidFill>
                <a:latin typeface="Segoe Print" pitchFamily="2" charset="0"/>
              </a:rPr>
              <a:t>32</a:t>
            </a:r>
            <a:r>
              <a:rPr lang="en-GB" sz="4400" b="1" dirty="0" smtClean="0">
                <a:solidFill>
                  <a:prstClr val="black"/>
                </a:solidFill>
                <a:latin typeface="Segoe Print"/>
              </a:rPr>
              <a:t>÷  </a:t>
            </a:r>
            <a:r>
              <a:rPr lang="en-GB" sz="4400" b="1" dirty="0" smtClean="0">
                <a:solidFill>
                  <a:prstClr val="black"/>
                </a:solidFill>
                <a:latin typeface="Segoe Print" pitchFamily="2" charset="0"/>
              </a:rPr>
              <a:t> =4</a:t>
            </a:r>
            <a:endParaRPr lang="en-GB" sz="44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9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212013" y="4149080"/>
            <a:ext cx="432048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23700" y="4221088"/>
            <a:ext cx="432048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rot="21262074">
            <a:off x="2485505" y="931400"/>
            <a:ext cx="7241017" cy="41867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>
                <a:solidFill>
                  <a:prstClr val="white"/>
                </a:solidFill>
                <a:latin typeface="Segoe Print" pitchFamily="2" charset="0"/>
              </a:rPr>
              <a:t>Time’s up!</a:t>
            </a:r>
          </a:p>
        </p:txBody>
      </p:sp>
    </p:spTree>
    <p:extLst>
      <p:ext uri="{BB962C8B-B14F-4D97-AF65-F5344CB8AC3E}">
        <p14:creationId xmlns:p14="http://schemas.microsoft.com/office/powerpoint/2010/main" val="424428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1783756" y="62068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7104113" y="386104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36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8904312" y="386104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40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526403" y="62068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8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5298090" y="62068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12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7098290" y="620688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16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8898490" y="62068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20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1768037" y="386538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24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3532225" y="386104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28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5303913" y="3861049"/>
            <a:ext cx="1596069" cy="19903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>
                <a:solidFill>
                  <a:prstClr val="black"/>
                </a:solidFill>
                <a:latin typeface="Verdana" pitchFamily="34" charset="0"/>
              </a:rPr>
              <a:t>32</a:t>
            </a:r>
          </a:p>
        </p:txBody>
      </p:sp>
      <p:pic>
        <p:nvPicPr>
          <p:cNvPr id="15" name="Picture 4" descr="C:\Users\Roger.Bird\Desktop\Big Maths Characters 2013\Count_Fourway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446" y="4751557"/>
            <a:ext cx="1641584" cy="232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250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11574" y="764704"/>
            <a:ext cx="8188883" cy="5184576"/>
            <a:chOff x="487573" y="692696"/>
            <a:chExt cx="8188883" cy="5184576"/>
          </a:xfrm>
        </p:grpSpPr>
        <p:grpSp>
          <p:nvGrpSpPr>
            <p:cNvPr id="4" name="Group 3"/>
            <p:cNvGrpSpPr/>
            <p:nvPr/>
          </p:nvGrpSpPr>
          <p:grpSpPr>
            <a:xfrm>
              <a:off x="487573" y="692696"/>
              <a:ext cx="8188883" cy="5184576"/>
              <a:chOff x="487573" y="692696"/>
              <a:chExt cx="8188883" cy="5184576"/>
            </a:xfrm>
          </p:grpSpPr>
          <p:pic>
            <p:nvPicPr>
              <p:cNvPr id="5" name="Picture 4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73" y="692696"/>
                <a:ext cx="8188883" cy="5184576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52568" y="1196752"/>
                <a:ext cx="5599752" cy="43204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1" name="Straight Connector 10"/>
            <p:cNvCxnSpPr>
              <a:stCxn id="3" idx="1"/>
            </p:cNvCxnSpPr>
            <p:nvPr/>
          </p:nvCxnSpPr>
          <p:spPr>
            <a:xfrm>
              <a:off x="1852568" y="3356992"/>
              <a:ext cx="559975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44008" y="1196752"/>
              <a:ext cx="0" cy="417646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215681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44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93352" y="1628800"/>
            <a:ext cx="3159033" cy="12241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7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15680" y="3717032"/>
            <a:ext cx="2890334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10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15580" y="3797650"/>
            <a:ext cx="2785501" cy="12961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8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9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3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2063552" y="2492896"/>
            <a:ext cx="8280920" cy="1224136"/>
            <a:chOff x="611560" y="2348880"/>
            <a:chExt cx="8280920" cy="1224136"/>
          </a:xfrm>
        </p:grpSpPr>
        <p:grpSp>
          <p:nvGrpSpPr>
            <p:cNvPr id="4" name="Group 12"/>
            <p:cNvGrpSpPr/>
            <p:nvPr/>
          </p:nvGrpSpPr>
          <p:grpSpPr>
            <a:xfrm>
              <a:off x="611560" y="2348880"/>
              <a:ext cx="7920880" cy="792088"/>
              <a:chOff x="323528" y="2348880"/>
              <a:chExt cx="7920880" cy="792088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323528" y="2348880"/>
                <a:ext cx="792088" cy="792088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1115616" y="2348880"/>
                <a:ext cx="792088" cy="792088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1907704" y="2348880"/>
                <a:ext cx="792088" cy="792088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2699792" y="2348880"/>
                <a:ext cx="792088" cy="792088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3491880" y="2348880"/>
                <a:ext cx="792088" cy="792088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4283968" y="2348880"/>
                <a:ext cx="792088" cy="792088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5076056" y="2348880"/>
                <a:ext cx="792088" cy="792088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5868144" y="2348880"/>
                <a:ext cx="792088" cy="792088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6660232" y="2348880"/>
                <a:ext cx="792088" cy="792088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7452320" y="2348880"/>
                <a:ext cx="792088" cy="792088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</p:grpSp>
        <p:sp>
          <p:nvSpPr>
            <p:cNvPr id="16" name="Folded Corner 15"/>
            <p:cNvSpPr/>
            <p:nvPr/>
          </p:nvSpPr>
          <p:spPr bwMode="auto">
            <a:xfrm>
              <a:off x="1907704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8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19" name="Folded Corner 18"/>
            <p:cNvSpPr/>
            <p:nvPr/>
          </p:nvSpPr>
          <p:spPr bwMode="auto">
            <a:xfrm>
              <a:off x="1115616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4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22" name="Folded Corner 21"/>
            <p:cNvSpPr/>
            <p:nvPr/>
          </p:nvSpPr>
          <p:spPr bwMode="auto">
            <a:xfrm>
              <a:off x="2699792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12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25" name="Folded Corner 24"/>
            <p:cNvSpPr/>
            <p:nvPr/>
          </p:nvSpPr>
          <p:spPr bwMode="auto">
            <a:xfrm>
              <a:off x="3491880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16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28" name="Folded Corner 27"/>
            <p:cNvSpPr/>
            <p:nvPr/>
          </p:nvSpPr>
          <p:spPr bwMode="auto">
            <a:xfrm>
              <a:off x="4283968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20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31" name="Folded Corner 30"/>
            <p:cNvSpPr/>
            <p:nvPr/>
          </p:nvSpPr>
          <p:spPr bwMode="auto">
            <a:xfrm>
              <a:off x="5076056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24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34" name="Folded Corner 33"/>
            <p:cNvSpPr/>
            <p:nvPr/>
          </p:nvSpPr>
          <p:spPr bwMode="auto">
            <a:xfrm>
              <a:off x="5868144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28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37" name="Folded Corner 36"/>
            <p:cNvSpPr/>
            <p:nvPr/>
          </p:nvSpPr>
          <p:spPr bwMode="auto">
            <a:xfrm>
              <a:off x="6660232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32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40" name="Folded Corner 39"/>
            <p:cNvSpPr/>
            <p:nvPr/>
          </p:nvSpPr>
          <p:spPr bwMode="auto">
            <a:xfrm>
              <a:off x="7452320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36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43" name="Folded Corner 42"/>
            <p:cNvSpPr/>
            <p:nvPr/>
          </p:nvSpPr>
          <p:spPr bwMode="auto">
            <a:xfrm>
              <a:off x="8244408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40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46" name="Folded Corner 45"/>
          <p:cNvSpPr/>
          <p:nvPr/>
        </p:nvSpPr>
        <p:spPr bwMode="auto">
          <a:xfrm>
            <a:off x="1775520" y="3140968"/>
            <a:ext cx="648072" cy="576064"/>
          </a:xfrm>
          <a:prstGeom prst="foldedCorner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prstClr val="black"/>
                </a:solidFill>
              </a:rPr>
              <a:t>0</a:t>
            </a:r>
          </a:p>
        </p:txBody>
      </p:sp>
      <p:pic>
        <p:nvPicPr>
          <p:cNvPr id="26" name="Picture 4" descr="C:\Users\Roger.Bird\Desktop\Big Maths Characters 2013\Count_Fourway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446" y="4751557"/>
            <a:ext cx="1641584" cy="232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73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918544" y="2276872"/>
            <a:ext cx="5760640" cy="3600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7200" b="1" dirty="0">
                <a:latin typeface="Segoe Print" pitchFamily="2" charset="0"/>
              </a:rPr>
              <a:t>Get your whiteboards ready!!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5" y="458605"/>
            <a:ext cx="3481877" cy="2196374"/>
          </a:xfrm>
          <a:prstGeom prst="rect">
            <a:avLst/>
          </a:prstGeom>
        </p:spPr>
      </p:pic>
      <p:pic>
        <p:nvPicPr>
          <p:cNvPr id="5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9184945" y="3018266"/>
            <a:ext cx="2565778" cy="1487606"/>
          </a:xfrm>
          <a:prstGeom prst="wedgeRoundRectCallout">
            <a:avLst>
              <a:gd name="adj1" fmla="val -41021"/>
              <a:gd name="adj2" fmla="val 67087"/>
              <a:gd name="adj3" fmla="val 16667"/>
            </a:avLst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X4 Multiplication Facts</a:t>
            </a:r>
            <a:endParaRPr lang="en-GB" sz="2400" b="1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06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24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6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4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bg2"/>
                  </a:solidFill>
                  <a:latin typeface="Segoe Print" pitchFamily="2" charset="0"/>
                </a:rPr>
                <a:t>x÷</a:t>
              </a:r>
            </a:p>
          </p:txBody>
        </p:sp>
      </p:grpSp>
      <p:pic>
        <p:nvPicPr>
          <p:cNvPr id="11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74797" y="1266071"/>
            <a:ext cx="2020875" cy="285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75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24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6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4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bg2"/>
                  </a:solidFill>
                  <a:latin typeface="Segoe Print" pitchFamily="2" charset="0"/>
                </a:rPr>
                <a:t>x÷</a:t>
              </a:r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5142177" y="1577737"/>
            <a:ext cx="2002288" cy="2002288"/>
          </a:xfrm>
          <a:prstGeom prst="ellipse">
            <a:avLst/>
          </a:prstGeom>
          <a:noFill/>
          <a:ln w="7620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latin typeface="Verdana" pitchFamily="34" charset="0"/>
            </a:endParaRPr>
          </a:p>
        </p:txBody>
      </p: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74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542</Words>
  <Application>Microsoft Office PowerPoint</Application>
  <PresentationFormat>Widescreen</PresentationFormat>
  <Paragraphs>372</Paragraphs>
  <Slides>50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50</vt:i4>
      </vt:variant>
    </vt:vector>
  </HeadingPairs>
  <TitlesOfParts>
    <vt:vector size="61" baseType="lpstr">
      <vt:lpstr>Arial</vt:lpstr>
      <vt:lpstr>Calibri</vt:lpstr>
      <vt:lpstr>Calibri Light</vt:lpstr>
      <vt:lpstr>Segoe Print</vt:lpstr>
      <vt:lpstr>Tempus Sans ITC</vt:lpstr>
      <vt:lpstr>Verdana</vt:lpstr>
      <vt:lpstr>Office Theme</vt:lpstr>
      <vt:lpstr>1_Office Theme</vt:lpstr>
      <vt:lpstr>4_Office Theme</vt:lpstr>
      <vt:lpstr>5_Office Theme</vt:lpstr>
      <vt:lpstr>6_Office Theme</vt:lpstr>
      <vt:lpstr>Learn Its – Step 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</dc:creator>
  <cp:lastModifiedBy>Roger</cp:lastModifiedBy>
  <cp:revision>29</cp:revision>
  <dcterms:created xsi:type="dcterms:W3CDTF">2013-10-07T09:58:56Z</dcterms:created>
  <dcterms:modified xsi:type="dcterms:W3CDTF">2013-10-09T18:34:58Z</dcterms:modified>
</cp:coreProperties>
</file>