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  <p:sldMasterId id="2147483768" r:id="rId4"/>
    <p:sldMasterId id="2147483780" r:id="rId5"/>
  </p:sldMasterIdLst>
  <p:notesMasterIdLst>
    <p:notesMasterId r:id="rId56"/>
  </p:notesMasterIdLst>
  <p:sldIdLst>
    <p:sldId id="302" r:id="rId6"/>
    <p:sldId id="415" r:id="rId7"/>
    <p:sldId id="425" r:id="rId8"/>
    <p:sldId id="423" r:id="rId9"/>
    <p:sldId id="421" r:id="rId10"/>
    <p:sldId id="422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4" r:id="rId19"/>
    <p:sldId id="315" r:id="rId20"/>
    <p:sldId id="316" r:id="rId21"/>
    <p:sldId id="317" r:id="rId22"/>
    <p:sldId id="312" r:id="rId23"/>
    <p:sldId id="313" r:id="rId24"/>
    <p:sldId id="318" r:id="rId25"/>
    <p:sldId id="319" r:id="rId26"/>
    <p:sldId id="320" r:id="rId27"/>
    <p:sldId id="321" r:id="rId28"/>
    <p:sldId id="345" r:id="rId29"/>
    <p:sldId id="346" r:id="rId30"/>
    <p:sldId id="396" r:id="rId31"/>
    <p:sldId id="397" r:id="rId32"/>
    <p:sldId id="322" r:id="rId33"/>
    <p:sldId id="323" r:id="rId34"/>
    <p:sldId id="324" r:id="rId35"/>
    <p:sldId id="426" r:id="rId36"/>
    <p:sldId id="326" r:id="rId37"/>
    <p:sldId id="427" r:id="rId38"/>
    <p:sldId id="328" r:id="rId39"/>
    <p:sldId id="428" r:id="rId40"/>
    <p:sldId id="330" r:id="rId41"/>
    <p:sldId id="399" r:id="rId42"/>
    <p:sldId id="332" r:id="rId43"/>
    <p:sldId id="429" r:id="rId44"/>
    <p:sldId id="334" r:id="rId45"/>
    <p:sldId id="430" r:id="rId46"/>
    <p:sldId id="336" r:id="rId47"/>
    <p:sldId id="337" r:id="rId48"/>
    <p:sldId id="338" r:id="rId49"/>
    <p:sldId id="339" r:id="rId50"/>
    <p:sldId id="340" r:id="rId51"/>
    <p:sldId id="341" r:id="rId52"/>
    <p:sldId id="342" r:id="rId53"/>
    <p:sldId id="343" r:id="rId54"/>
    <p:sldId id="344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FF3399"/>
    <a:srgbClr val="FF33CC"/>
    <a:srgbClr val="CC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D84BE-BFCB-40EF-9EAD-88673561D397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2F44B-3680-4C9D-9A2C-8E86A3EF2C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40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2F44B-3680-4C9D-9A2C-8E86A3EF2CD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07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2F44B-3680-4C9D-9A2C-8E86A3EF2CD7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2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25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2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02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590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1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910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925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4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954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94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56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24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37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973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886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30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096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155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293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744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6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3310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407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096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452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14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73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225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994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704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81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0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1642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2383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055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97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811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722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117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153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352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535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16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234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777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350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8295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9771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6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06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26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AA04-C2C2-4574-B37A-54400FC17D35}" type="datetimeFigureOut">
              <a:rPr lang="en-GB" smtClean="0"/>
              <a:t>09/10/2013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D618-7FC1-44C4-AA7B-87D6135D79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59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7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6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A6FA4-6B98-4881-AD9C-05F7932B90B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7248E-B576-45EA-81F3-3A7514EE241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7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7115-23F2-4FFE-87B4-FBAFB8AB4E9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A428-5572-4C2A-AAD9-6CDE5D0D394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7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652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latin typeface="Segoe Print" panose="02000600000000000000" pitchFamily="2" charset="0"/>
              </a:rPr>
              <a:t>Learn Its – Step </a:t>
            </a:r>
            <a:r>
              <a:rPr lang="en-GB" sz="4800" b="1" dirty="0" smtClean="0">
                <a:latin typeface="Segoe Print" panose="02000600000000000000" pitchFamily="2" charset="0"/>
              </a:rPr>
              <a:t>14</a:t>
            </a:r>
            <a:endParaRPr lang="en-GB" sz="4800" b="1" dirty="0">
              <a:latin typeface="Segoe Print" panose="02000600000000000000" pitchFamily="2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696869" y="1675101"/>
            <a:ext cx="3948752" cy="4514017"/>
            <a:chOff x="5445453" y="2058729"/>
            <a:chExt cx="3948752" cy="4514017"/>
          </a:xfrm>
        </p:grpSpPr>
        <p:sp>
          <p:nvSpPr>
            <p:cNvPr id="32" name="Rounded Rectangle 31"/>
            <p:cNvSpPr/>
            <p:nvPr/>
          </p:nvSpPr>
          <p:spPr>
            <a:xfrm>
              <a:off x="5445456" y="5781176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Say Multiples 1 - 5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445455" y="485466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Say Multiples 1 - 10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445454" y="392268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Say Table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445454" y="299070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Jumbled Tables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445453" y="2058729"/>
              <a:ext cx="3507475" cy="791570"/>
            </a:xfrm>
            <a:prstGeom prst="round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Fact Family</a:t>
              </a:r>
              <a:endParaRPr lang="en-GB" sz="2000" b="1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  <p:sp>
          <p:nvSpPr>
            <p:cNvPr id="37" name="Curved Right Arrow 36"/>
            <p:cNvSpPr/>
            <p:nvPr/>
          </p:nvSpPr>
          <p:spPr>
            <a:xfrm rot="10800000">
              <a:off x="8773233" y="5411170"/>
              <a:ext cx="586856" cy="905030"/>
            </a:xfrm>
            <a:prstGeom prst="curvedRightArrow">
              <a:avLst/>
            </a:prstGeom>
            <a:solidFill>
              <a:srgbClr val="00FFFF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1" name="Curved Right Arrow 40"/>
            <p:cNvSpPr/>
            <p:nvPr/>
          </p:nvSpPr>
          <p:spPr>
            <a:xfrm rot="10800000">
              <a:off x="8807349" y="2315275"/>
              <a:ext cx="586856" cy="905030"/>
            </a:xfrm>
            <a:prstGeom prst="curvedRightArrow">
              <a:avLst/>
            </a:prstGeom>
            <a:solidFill>
              <a:srgbClr val="00FFFF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2" name="Curved Right Arrow 41"/>
            <p:cNvSpPr/>
            <p:nvPr/>
          </p:nvSpPr>
          <p:spPr>
            <a:xfrm rot="10800000">
              <a:off x="8807349" y="3304909"/>
              <a:ext cx="586856" cy="905030"/>
            </a:xfrm>
            <a:prstGeom prst="curvedRightArrow">
              <a:avLst/>
            </a:prstGeom>
            <a:solidFill>
              <a:srgbClr val="00FFFF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3" name="Curved Right Arrow 42"/>
            <p:cNvSpPr/>
            <p:nvPr/>
          </p:nvSpPr>
          <p:spPr>
            <a:xfrm rot="10800000">
              <a:off x="8780054" y="4329213"/>
              <a:ext cx="586856" cy="905030"/>
            </a:xfrm>
            <a:prstGeom prst="curvedRightArrow">
              <a:avLst/>
            </a:prstGeom>
            <a:solidFill>
              <a:srgbClr val="00FFFF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7063579" y="1675101"/>
            <a:ext cx="2736378" cy="4615031"/>
          </a:xfrm>
          <a:prstGeom prst="roundRect">
            <a:avLst/>
          </a:prstGeom>
          <a:ln w="38100">
            <a:solidFill>
              <a:srgbClr val="00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1x11=11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2x11=22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3x11=33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4x11=44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5x11=55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6x11=66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7x11=77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8x11=88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9x11=99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10x11=110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11x11=121</a:t>
            </a:r>
            <a:endParaRPr lang="en-GB" sz="2400" b="1" dirty="0" smtClean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12x11=132</a:t>
            </a:r>
            <a:endParaRPr lang="en-GB" sz="2400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5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00206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77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7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096" y="4000968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35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56792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00206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77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7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11" name="Oval 10"/>
          <p:cNvSpPr/>
          <p:nvPr/>
        </p:nvSpPr>
        <p:spPr bwMode="auto">
          <a:xfrm>
            <a:off x="3399390" y="4555263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latin typeface="Verdana" pitchFamily="34" charset="0"/>
            </a:endParaRPr>
          </a:p>
        </p:txBody>
      </p:sp>
      <p:pic>
        <p:nvPicPr>
          <p:cNvPr id="14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1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33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19150" y="3950018"/>
              <a:ext cx="1073375" cy="658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110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10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02278" y="1563729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2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33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10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5178727" y="1957880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165191" y="2527404"/>
            <a:ext cx="1956259" cy="1208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2"/>
                </a:solidFill>
                <a:latin typeface="Segoe Print" pitchFamily="2" charset="0"/>
              </a:rPr>
              <a:t>110</a:t>
            </a:r>
            <a:endParaRPr lang="en-GB" sz="5400" b="1" dirty="0">
              <a:solidFill>
                <a:schemeClr val="bg2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1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324604" y="3915053"/>
              <a:ext cx="1062466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132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12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tx1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28504" y="1695779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59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tx1"/>
                  </a:solidFill>
                  <a:latin typeface="Segoe Print" pitchFamily="2" charset="0"/>
                </a:rPr>
                <a:t>12</a:t>
              </a:r>
              <a:endParaRPr lang="en-GB" sz="5400" b="1" dirty="0">
                <a:solidFill>
                  <a:schemeClr val="tx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tx1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5161900" y="1995808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175131" y="2463202"/>
            <a:ext cx="1936377" cy="1322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tx1"/>
                </a:solidFill>
                <a:latin typeface="Segoe Print" pitchFamily="2" charset="0"/>
              </a:rPr>
              <a:t>132</a:t>
            </a:r>
            <a:endParaRPr lang="en-GB" sz="5400" b="1" dirty="0">
              <a:solidFill>
                <a:schemeClr val="tx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3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556"/>
            <a:chOff x="467544" y="3429000"/>
            <a:chExt cx="2798231" cy="2592116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66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39752" y="5280615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397" y="5301036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6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rgbClr val="EEECE1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7808">
            <a:off x="3463355" y="4040305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74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prstClr val="black"/>
                </a:solidFill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429325"/>
            <a:chOff x="467544" y="3429000"/>
            <a:chExt cx="2798231" cy="241226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rgbClr val="EEECE1"/>
                  </a:solidFill>
                  <a:latin typeface="Segoe Print" pitchFamily="2" charset="0"/>
                </a:rPr>
                <a:t>66</a:t>
              </a:r>
              <a:endParaRPr lang="en-GB" sz="5400" b="1" dirty="0">
                <a:solidFill>
                  <a:srgbClr val="EEECE1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rgbClr val="EEECE1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472649" y="4579845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857064" y="5008098"/>
            <a:ext cx="1312368" cy="1322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EEECE1"/>
                </a:solidFill>
                <a:latin typeface="Segoe Print" pitchFamily="2" charset="0"/>
              </a:rPr>
              <a:t>6</a:t>
            </a:r>
            <a:endParaRPr lang="en-GB" sz="5400" b="1" dirty="0">
              <a:solidFill>
                <a:srgbClr val="EEECE1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5270" y="4970601"/>
            <a:ext cx="1312368" cy="1322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rgbClr val="EEECE1"/>
                </a:solidFill>
                <a:latin typeface="Segoe Print" pitchFamily="2" charset="0"/>
              </a:rPr>
              <a:t>11</a:t>
            </a:r>
            <a:endParaRPr lang="en-GB" sz="5400" b="1" dirty="0">
              <a:solidFill>
                <a:srgbClr val="EEECE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2276872"/>
            <a:ext cx="5760640" cy="3600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latin typeface="Segoe Print" pitchFamily="2" charset="0"/>
              </a:rPr>
              <a:t>Get your whiteboards ready!!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458605"/>
            <a:ext cx="3481877" cy="2196374"/>
          </a:xfrm>
          <a:prstGeom prst="rect">
            <a:avLst/>
          </a:prstGeom>
        </p:spPr>
      </p:pic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3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8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421889"/>
              </p:ext>
            </p:extLst>
          </p:nvPr>
        </p:nvGraphicFramePr>
        <p:xfrm>
          <a:off x="2927648" y="449618"/>
          <a:ext cx="6269280" cy="607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</a:tblGrid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859161" y="1015567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452807" y="1608582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79776" y="2233424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98033" y="4644982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721712" y="2791916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349187" y="3417643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973610" y="4052493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5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7238704" y="5232290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879375" y="582836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6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332920"/>
              </p:ext>
            </p:extLst>
          </p:nvPr>
        </p:nvGraphicFramePr>
        <p:xfrm>
          <a:off x="753034" y="476673"/>
          <a:ext cx="10421472" cy="578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0736"/>
                <a:gridCol w="5210736"/>
              </a:tblGrid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28459">
                <a:tc>
                  <a:txBody>
                    <a:bodyPr/>
                    <a:lstStyle/>
                    <a:p>
                      <a:pPr algn="ctr"/>
                      <a:r>
                        <a:rPr lang="en-GB" sz="13800" dirty="0" smtClean="0">
                          <a:latin typeface="Segoe Print" pitchFamily="2" charset="0"/>
                        </a:rPr>
                        <a:t>4x11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800" dirty="0" smtClean="0">
                          <a:latin typeface="Segoe Print" pitchFamily="2" charset="0"/>
                        </a:rPr>
                        <a:t>9x11</a:t>
                      </a:r>
                      <a:endParaRPr lang="en-GB" sz="13800" dirty="0" smtClean="0">
                        <a:latin typeface="Segoe Print" pitchFamily="2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5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44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99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9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10247"/>
              </p:ext>
            </p:extLst>
          </p:nvPr>
        </p:nvGraphicFramePr>
        <p:xfrm>
          <a:off x="94128" y="476673"/>
          <a:ext cx="11672048" cy="6078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6024"/>
                <a:gridCol w="5836024"/>
              </a:tblGrid>
              <a:tr h="1616450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62311">
                <a:tc>
                  <a:txBody>
                    <a:bodyPr/>
                    <a:lstStyle/>
                    <a:p>
                      <a:pPr algn="ctr"/>
                      <a:r>
                        <a:rPr lang="en-GB" sz="11500" dirty="0" smtClean="0">
                          <a:latin typeface="Segoe Print" pitchFamily="2" charset="0"/>
                        </a:rPr>
                        <a:t>6x11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500" dirty="0" smtClean="0">
                          <a:latin typeface="Segoe Print" pitchFamily="2" charset="0"/>
                        </a:rPr>
                        <a:t>11x11</a:t>
                      </a:r>
                      <a:endParaRPr lang="en-GB" sz="11500" dirty="0" smtClean="0">
                        <a:latin typeface="Segoe Print" pitchFamily="2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701263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64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66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06015" y="3035551"/>
            <a:ext cx="3039034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121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2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207176"/>
              </p:ext>
            </p:extLst>
          </p:nvPr>
        </p:nvGraphicFramePr>
        <p:xfrm>
          <a:off x="818866" y="476673"/>
          <a:ext cx="10413240" cy="6078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620"/>
                <a:gridCol w="5206620"/>
              </a:tblGrid>
              <a:tr h="1616450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62311">
                <a:tc>
                  <a:txBody>
                    <a:bodyPr/>
                    <a:lstStyle/>
                    <a:p>
                      <a:pPr algn="ctr"/>
                      <a:endParaRPr lang="en-GB" sz="2000" dirty="0" smtClean="0">
                        <a:latin typeface="Segoe Print" pitchFamily="2" charset="0"/>
                      </a:endParaRPr>
                    </a:p>
                    <a:p>
                      <a:pPr algn="ctr"/>
                      <a:r>
                        <a:rPr lang="en-GB" sz="9600" dirty="0" smtClean="0">
                          <a:latin typeface="Segoe Print" pitchFamily="2" charset="0"/>
                        </a:rPr>
                        <a:t>33÷11</a:t>
                      </a:r>
                      <a:endParaRPr lang="en-GB" sz="96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>
                        <a:latin typeface="Segoe Print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dirty="0" smtClean="0">
                          <a:latin typeface="Segoe Print" pitchFamily="2" charset="0"/>
                        </a:rPr>
                        <a:t>77÷11</a:t>
                      </a:r>
                      <a:endParaRPr lang="en-GB" sz="9600" dirty="0" smtClean="0">
                        <a:latin typeface="Segoe Print" pitchFamily="2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0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3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7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6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80333"/>
              </p:ext>
            </p:extLst>
          </p:nvPr>
        </p:nvGraphicFramePr>
        <p:xfrm>
          <a:off x="376518" y="476673"/>
          <a:ext cx="10855588" cy="6078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7794"/>
                <a:gridCol w="5427794"/>
              </a:tblGrid>
              <a:tr h="1616450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62311">
                <a:tc>
                  <a:txBody>
                    <a:bodyPr/>
                    <a:lstStyle/>
                    <a:p>
                      <a:pPr algn="ctr"/>
                      <a:r>
                        <a:rPr lang="en-GB" sz="9600" dirty="0" smtClean="0">
                          <a:latin typeface="Segoe Print" pitchFamily="2" charset="0"/>
                        </a:rPr>
                        <a:t>132÷11</a:t>
                      </a:r>
                      <a:endParaRPr lang="en-GB" sz="138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dirty="0" smtClean="0">
                          <a:latin typeface="Segoe Print" pitchFamily="2" charset="0"/>
                        </a:rPr>
                        <a:t>88÷11</a:t>
                      </a:r>
                      <a:endParaRPr lang="en-GB" sz="9600" dirty="0" smtClean="0">
                        <a:latin typeface="Segoe Print" pitchFamily="2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023992" y="1196752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5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12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solidFill>
                  <a:prstClr val="black"/>
                </a:solidFill>
                <a:latin typeface="Segoe Print" pitchFamily="2" charset="0"/>
              </a:rPr>
              <a:t>8</a:t>
            </a:r>
            <a:endParaRPr lang="en-GB" sz="9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5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133171"/>
              </p:ext>
            </p:extLst>
          </p:nvPr>
        </p:nvGraphicFramePr>
        <p:xfrm>
          <a:off x="726140" y="476673"/>
          <a:ext cx="9631078" cy="578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5539"/>
                <a:gridCol w="4815539"/>
              </a:tblGrid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A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B</a:t>
                      </a:r>
                      <a:endParaRPr lang="en-GB" sz="6600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28459">
                <a:tc>
                  <a:txBody>
                    <a:bodyPr/>
                    <a:lstStyle/>
                    <a:p>
                      <a:pPr algn="ctr"/>
                      <a:endParaRPr lang="en-GB" sz="2800" dirty="0" smtClean="0">
                        <a:latin typeface="Segoe Print" pitchFamily="2" charset="0"/>
                      </a:endParaRPr>
                    </a:p>
                    <a:p>
                      <a:pPr algn="ctr"/>
                      <a:r>
                        <a:rPr lang="en-GB" sz="8000" dirty="0" smtClean="0">
                          <a:latin typeface="Segoe Print" pitchFamily="2" charset="0"/>
                        </a:rPr>
                        <a:t>5x1100</a:t>
                      </a:r>
                      <a:endParaRPr lang="en-GB" sz="8000" dirty="0">
                        <a:latin typeface="Segoe Print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dirty="0" smtClean="0">
                        <a:latin typeface="Segoe Print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0" dirty="0" smtClean="0">
                          <a:latin typeface="Segoe Print" pitchFamily="2" charset="0"/>
                        </a:rPr>
                        <a:t>7x0.11</a:t>
                      </a:r>
                      <a:endParaRPr lang="en-GB" sz="8000" dirty="0" smtClean="0">
                        <a:latin typeface="Segoe Print" pitchFamily="2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50032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5879977" y="5296635"/>
            <a:ext cx="1944215" cy="1275680"/>
          </a:xfrm>
          <a:prstGeom prst="wedgeRoundRectCallout">
            <a:avLst>
              <a:gd name="adj1" fmla="val 70116"/>
              <a:gd name="adj2" fmla="val -2520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Segoe Print" panose="02000600000000000000" pitchFamily="2" charset="0"/>
              </a:rPr>
              <a:t>This is </a:t>
            </a:r>
          </a:p>
          <a:p>
            <a:pPr algn="ctr"/>
            <a:r>
              <a:rPr lang="en-GB" sz="2000" dirty="0">
                <a:solidFill>
                  <a:prstClr val="black"/>
                </a:solidFill>
                <a:latin typeface="Segoe Print" panose="02000600000000000000" pitchFamily="2" charset="0"/>
              </a:rPr>
              <a:t>more challenging!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471529" y="4198319"/>
            <a:ext cx="1540235" cy="1450639"/>
          </a:xfrm>
          <a:prstGeom prst="wedgeRoundRectCallout">
            <a:avLst>
              <a:gd name="adj1" fmla="val -76563"/>
              <a:gd name="adj2" fmla="val -900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prstClr val="black"/>
                </a:solidFill>
                <a:latin typeface="Segoe Print" panose="02000600000000000000" pitchFamily="2" charset="0"/>
              </a:rPr>
              <a:t>Changing the ‘thing’!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879977" y="1169858"/>
            <a:ext cx="0" cy="396044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93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74" y="692696"/>
            <a:ext cx="8188883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19604" y="3030203"/>
            <a:ext cx="3514335" cy="2088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 smtClean="0">
                <a:solidFill>
                  <a:prstClr val="black"/>
                </a:solidFill>
                <a:latin typeface="Segoe Print" pitchFamily="2" charset="0"/>
              </a:rPr>
              <a:t>5500</a:t>
            </a:r>
            <a:endParaRPr lang="en-GB" sz="66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770" y="2985233"/>
            <a:ext cx="2579542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0.77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8" name="Picture 7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8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927648" y="449618"/>
          <a:ext cx="6269280" cy="607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  <a:gridCol w="626928"/>
              </a:tblGrid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300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79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573"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en-GB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16512" marR="116512" marT="58256" marB="582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859161" y="1015567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452807" y="1608582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79776" y="2233424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98033" y="4644982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721712" y="2791916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349187" y="3417643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973610" y="4052493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5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7238704" y="5232290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879375" y="5828368"/>
            <a:ext cx="792088" cy="72008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4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8320" y="2172326"/>
            <a:ext cx="9627586" cy="2937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11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44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2643" y="2755571"/>
            <a:ext cx="1771065" cy="1771065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1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8320" y="2172326"/>
            <a:ext cx="9627586" cy="2937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4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11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44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0743" y="2698504"/>
            <a:ext cx="1713582" cy="20882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6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8871" y="1943726"/>
            <a:ext cx="985647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7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11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77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57075" y="2505908"/>
            <a:ext cx="2448272" cy="201622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8871" y="1943726"/>
            <a:ext cx="985647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7 </a:t>
            </a:r>
            <a:r>
              <a:rPr lang="en-GB" sz="16600" b="1" dirty="0">
                <a:solidFill>
                  <a:prstClr val="black"/>
                </a:solidFill>
              </a:rPr>
              <a:t>x </a:t>
            </a:r>
            <a:r>
              <a:rPr lang="en-GB" sz="16600" b="1" dirty="0" smtClean="0">
                <a:solidFill>
                  <a:prstClr val="black"/>
                </a:solidFill>
              </a:rPr>
              <a:t>11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77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169043" y="2303766"/>
            <a:ext cx="2736304" cy="223224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9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1943726"/>
            <a:ext cx="9977209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12 </a:t>
            </a:r>
            <a:r>
              <a:rPr lang="en-GB" sz="13800" b="1" dirty="0">
                <a:solidFill>
                  <a:prstClr val="black"/>
                </a:solidFill>
              </a:rPr>
              <a:t>x </a:t>
            </a:r>
            <a:r>
              <a:rPr lang="en-GB" sz="13800" b="1" dirty="0" smtClean="0">
                <a:solidFill>
                  <a:prstClr val="black"/>
                </a:solidFill>
              </a:rPr>
              <a:t>11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132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55248" y="2422634"/>
            <a:ext cx="1989657" cy="19945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2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7672" y="1943726"/>
            <a:ext cx="9977209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12 </a:t>
            </a:r>
            <a:r>
              <a:rPr lang="en-GB" sz="13800" b="1" dirty="0">
                <a:solidFill>
                  <a:prstClr val="black"/>
                </a:solidFill>
              </a:rPr>
              <a:t>x </a:t>
            </a:r>
            <a:r>
              <a:rPr lang="en-GB" sz="13800" b="1" dirty="0" smtClean="0">
                <a:solidFill>
                  <a:prstClr val="black"/>
                </a:solidFill>
              </a:rPr>
              <a:t>11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132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008529" y="2243045"/>
            <a:ext cx="1990166" cy="235368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1197" y="1970621"/>
            <a:ext cx="9785049" cy="299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88 </a:t>
            </a:r>
            <a:r>
              <a:rPr lang="en-GB" sz="16600" b="1" dirty="0">
                <a:solidFill>
                  <a:prstClr val="black"/>
                </a:solidFill>
              </a:rPr>
              <a:t>÷ </a:t>
            </a:r>
            <a:r>
              <a:rPr lang="en-GB" sz="16600" b="1" dirty="0" smtClean="0">
                <a:solidFill>
                  <a:prstClr val="black"/>
                </a:solidFill>
              </a:rPr>
              <a:t>11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8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1197" y="2440179"/>
            <a:ext cx="2376264" cy="20522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1197" y="1970621"/>
            <a:ext cx="9785049" cy="299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b="1" dirty="0" smtClean="0">
                <a:solidFill>
                  <a:prstClr val="black"/>
                </a:solidFill>
              </a:rPr>
              <a:t>88 </a:t>
            </a:r>
            <a:r>
              <a:rPr lang="en-GB" sz="16600" b="1" dirty="0">
                <a:solidFill>
                  <a:prstClr val="black"/>
                </a:solidFill>
              </a:rPr>
              <a:t>÷ </a:t>
            </a:r>
            <a:r>
              <a:rPr lang="en-GB" sz="16600" b="1" dirty="0" smtClean="0">
                <a:solidFill>
                  <a:prstClr val="black"/>
                </a:solidFill>
              </a:rPr>
              <a:t>11 </a:t>
            </a:r>
            <a:r>
              <a:rPr lang="en-GB" sz="16600" b="1" dirty="0">
                <a:solidFill>
                  <a:prstClr val="black"/>
                </a:solidFill>
              </a:rPr>
              <a:t>= </a:t>
            </a:r>
            <a:r>
              <a:rPr lang="en-GB" sz="16600" b="1" dirty="0" smtClean="0">
                <a:solidFill>
                  <a:prstClr val="black"/>
                </a:solidFill>
              </a:rPr>
              <a:t>8</a:t>
            </a:r>
            <a:endParaRPr lang="en-GB" sz="166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083589" y="2397895"/>
            <a:ext cx="2759782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3509" y="2011965"/>
            <a:ext cx="1014028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110 </a:t>
            </a:r>
            <a:r>
              <a:rPr lang="en-GB" sz="13800" b="1" dirty="0">
                <a:solidFill>
                  <a:prstClr val="black"/>
                </a:solidFill>
              </a:rPr>
              <a:t>÷ </a:t>
            </a:r>
            <a:r>
              <a:rPr lang="en-GB" sz="13800" b="1" dirty="0" smtClean="0">
                <a:solidFill>
                  <a:prstClr val="black"/>
                </a:solidFill>
              </a:rPr>
              <a:t>11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10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7660" y="2462015"/>
            <a:ext cx="2808540" cy="20965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3509" y="2011965"/>
            <a:ext cx="10140286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110 </a:t>
            </a:r>
            <a:r>
              <a:rPr lang="en-GB" sz="13800" b="1" dirty="0">
                <a:solidFill>
                  <a:prstClr val="black"/>
                </a:solidFill>
              </a:rPr>
              <a:t>÷ </a:t>
            </a:r>
            <a:r>
              <a:rPr lang="en-GB" sz="13800" b="1" dirty="0" smtClean="0">
                <a:solidFill>
                  <a:prstClr val="black"/>
                </a:solidFill>
              </a:rPr>
              <a:t>11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10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54741" y="2372607"/>
            <a:ext cx="30255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2063552" y="2492896"/>
            <a:ext cx="8280920" cy="1224136"/>
            <a:chOff x="611560" y="2348880"/>
            <a:chExt cx="8280920" cy="1224136"/>
          </a:xfrm>
        </p:grpSpPr>
        <p:grpSp>
          <p:nvGrpSpPr>
            <p:cNvPr id="4" name="Group 12"/>
            <p:cNvGrpSpPr/>
            <p:nvPr/>
          </p:nvGrpSpPr>
          <p:grpSpPr>
            <a:xfrm>
              <a:off x="611560" y="2348880"/>
              <a:ext cx="7920880" cy="792088"/>
              <a:chOff x="323528" y="2348880"/>
              <a:chExt cx="7920880" cy="792088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323528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1115616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907704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699792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491880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4283968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5076056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5868144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6660232" y="2348880"/>
                <a:ext cx="792088" cy="79208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7452320" y="2348880"/>
                <a:ext cx="792088" cy="792088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b="1">
                  <a:solidFill>
                    <a:prstClr val="black"/>
                  </a:solidFill>
                  <a:latin typeface="Tempus Sans ITC" pitchFamily="82" charset="0"/>
                </a:endParaRPr>
              </a:p>
            </p:txBody>
          </p:sp>
        </p:grpSp>
        <p:sp>
          <p:nvSpPr>
            <p:cNvPr id="16" name="Folded Corner 15"/>
            <p:cNvSpPr/>
            <p:nvPr/>
          </p:nvSpPr>
          <p:spPr bwMode="auto">
            <a:xfrm>
              <a:off x="1907704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22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Folded Corner 18"/>
            <p:cNvSpPr/>
            <p:nvPr/>
          </p:nvSpPr>
          <p:spPr bwMode="auto">
            <a:xfrm>
              <a:off x="1115616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11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22" name="Folded Corner 21"/>
            <p:cNvSpPr/>
            <p:nvPr/>
          </p:nvSpPr>
          <p:spPr bwMode="auto">
            <a:xfrm>
              <a:off x="2699792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33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3491880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44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28" name="Folded Corner 27"/>
            <p:cNvSpPr/>
            <p:nvPr/>
          </p:nvSpPr>
          <p:spPr bwMode="auto">
            <a:xfrm>
              <a:off x="4283968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55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Folded Corner 30"/>
            <p:cNvSpPr/>
            <p:nvPr/>
          </p:nvSpPr>
          <p:spPr bwMode="auto">
            <a:xfrm>
              <a:off x="5076056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66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4" name="Folded Corner 33"/>
            <p:cNvSpPr/>
            <p:nvPr/>
          </p:nvSpPr>
          <p:spPr bwMode="auto">
            <a:xfrm>
              <a:off x="5868144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77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6660232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88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40" name="Folded Corner 39"/>
            <p:cNvSpPr/>
            <p:nvPr/>
          </p:nvSpPr>
          <p:spPr bwMode="auto">
            <a:xfrm>
              <a:off x="7452320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99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43" name="Folded Corner 42"/>
            <p:cNvSpPr/>
            <p:nvPr/>
          </p:nvSpPr>
          <p:spPr bwMode="auto">
            <a:xfrm>
              <a:off x="8244408" y="2996952"/>
              <a:ext cx="648072" cy="576064"/>
            </a:xfrm>
            <a:prstGeom prst="foldedCorner">
              <a:avLst/>
            </a:prstGeom>
            <a:solidFill>
              <a:srgbClr val="00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b="1" dirty="0" smtClean="0">
                  <a:solidFill>
                    <a:prstClr val="black"/>
                  </a:solidFill>
                </a:rPr>
                <a:t>110</a:t>
              </a:r>
              <a:endParaRPr lang="en-GB" sz="2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46" name="Folded Corner 45"/>
          <p:cNvSpPr/>
          <p:nvPr/>
        </p:nvSpPr>
        <p:spPr bwMode="auto">
          <a:xfrm>
            <a:off x="1775520" y="3140968"/>
            <a:ext cx="648072" cy="576064"/>
          </a:xfrm>
          <a:prstGeom prst="foldedCorner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prstClr val="black"/>
                </a:solidFill>
              </a:rPr>
              <a:t>0</a:t>
            </a:r>
          </a:p>
        </p:txBody>
      </p:sp>
      <p:pic>
        <p:nvPicPr>
          <p:cNvPr id="26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5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9151" y="2078197"/>
            <a:ext cx="1020190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7.7 </a:t>
            </a:r>
            <a:r>
              <a:rPr lang="en-GB" sz="13800" b="1" dirty="0">
                <a:solidFill>
                  <a:prstClr val="black"/>
                </a:solidFill>
              </a:rPr>
              <a:t>÷ </a:t>
            </a:r>
            <a:r>
              <a:rPr lang="en-GB" sz="13800" b="1" dirty="0" smtClean="0">
                <a:solidFill>
                  <a:prstClr val="black"/>
                </a:solidFill>
              </a:rPr>
              <a:t>11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0.7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3658" y="2528247"/>
            <a:ext cx="2808312" cy="20522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2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9151" y="2078197"/>
            <a:ext cx="1020190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 smtClean="0">
                <a:solidFill>
                  <a:prstClr val="black"/>
                </a:solidFill>
              </a:rPr>
              <a:t>7.7 </a:t>
            </a:r>
            <a:r>
              <a:rPr lang="en-GB" sz="13800" b="1" dirty="0">
                <a:solidFill>
                  <a:prstClr val="black"/>
                </a:solidFill>
              </a:rPr>
              <a:t>÷ </a:t>
            </a:r>
            <a:r>
              <a:rPr lang="en-GB" sz="13800" b="1" dirty="0" smtClean="0">
                <a:solidFill>
                  <a:prstClr val="black"/>
                </a:solidFill>
              </a:rPr>
              <a:t>11 </a:t>
            </a:r>
            <a:r>
              <a:rPr lang="en-GB" sz="13800" b="1" dirty="0">
                <a:solidFill>
                  <a:prstClr val="black"/>
                </a:solidFill>
              </a:rPr>
              <a:t>= </a:t>
            </a:r>
            <a:r>
              <a:rPr lang="en-GB" sz="13800" b="1" dirty="0" smtClean="0">
                <a:solidFill>
                  <a:prstClr val="black"/>
                </a:solidFill>
              </a:rPr>
              <a:t>0.7</a:t>
            </a:r>
            <a:endParaRPr lang="en-GB" sz="13800" b="1" dirty="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1575" y="2366229"/>
            <a:ext cx="2975806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b="1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45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980728"/>
            <a:ext cx="6769744" cy="53732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solidFill>
                  <a:prstClr val="black"/>
                </a:solidFill>
                <a:latin typeface="Segoe Print" pitchFamily="2" charset="0"/>
              </a:rPr>
              <a:t>How many questions can you answer in 12 seconds!!</a:t>
            </a:r>
          </a:p>
        </p:txBody>
      </p:sp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3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2276872"/>
            <a:ext cx="5760640" cy="3600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solidFill>
                  <a:prstClr val="black"/>
                </a:solidFill>
                <a:latin typeface="Segoe Print" pitchFamily="2" charset="0"/>
              </a:rPr>
              <a:t>Get your whiteboards ready!!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458605"/>
            <a:ext cx="3481877" cy="2196374"/>
          </a:xfrm>
          <a:prstGeom prst="rect">
            <a:avLst/>
          </a:prstGeom>
        </p:spPr>
      </p:pic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7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9x11</a:t>
            </a:r>
            <a:endParaRPr lang="en-GB" sz="5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88</a:t>
            </a:r>
            <a:r>
              <a:rPr lang="en-GB" sz="5400" b="1" dirty="0" smtClean="0">
                <a:solidFill>
                  <a:prstClr val="black"/>
                </a:solidFill>
                <a:latin typeface="Segoe Print"/>
              </a:rPr>
              <a:t>÷11</a:t>
            </a:r>
            <a:endParaRPr lang="en-GB" sz="5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58353" y="3717032"/>
            <a:ext cx="3268916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11x  </a:t>
            </a:r>
            <a:r>
              <a:rPr lang="en-GB" sz="1000" b="1" dirty="0" smtClean="0">
                <a:solidFill>
                  <a:prstClr val="black"/>
                </a:solidFill>
                <a:latin typeface="Segoe Print" pitchFamily="2" charset="0"/>
              </a:rPr>
              <a:t> </a:t>
            </a:r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=66</a:t>
            </a:r>
            <a:endParaRPr lang="en-GB" sz="48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8009" y="3789040"/>
            <a:ext cx="3527320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55</a:t>
            </a:r>
            <a:r>
              <a:rPr lang="en-GB" sz="4800" b="1" dirty="0" smtClean="0">
                <a:solidFill>
                  <a:prstClr val="black"/>
                </a:solidFill>
                <a:latin typeface="Segoe Print"/>
              </a:rPr>
              <a:t>÷</a:t>
            </a:r>
            <a:r>
              <a:rPr lang="en-GB" sz="4800" b="1" dirty="0" smtClean="0">
                <a:solidFill>
                  <a:prstClr val="black"/>
                </a:solidFill>
                <a:latin typeface="Segoe Print" pitchFamily="2" charset="0"/>
              </a:rPr>
              <a:t>  =11</a:t>
            </a:r>
            <a:endParaRPr lang="en-GB" sz="48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371465" y="4149080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97947" y="4201580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rot="21262074">
            <a:off x="2547501" y="1133145"/>
            <a:ext cx="7241017" cy="41867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prstClr val="white"/>
                </a:solidFill>
                <a:latin typeface="Segoe Print" pitchFamily="2" charset="0"/>
              </a:rPr>
              <a:t>Time’s up!</a:t>
            </a:r>
          </a:p>
        </p:txBody>
      </p:sp>
    </p:spTree>
    <p:extLst>
      <p:ext uri="{BB962C8B-B14F-4D97-AF65-F5344CB8AC3E}">
        <p14:creationId xmlns:p14="http://schemas.microsoft.com/office/powerpoint/2010/main" val="70799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99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8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5680" y="3717032"/>
            <a:ext cx="289033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6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5580" y="3797650"/>
            <a:ext cx="2785501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smtClean="0">
                <a:solidFill>
                  <a:prstClr val="black"/>
                </a:solidFill>
                <a:latin typeface="Segoe Print" pitchFamily="2" charset="0"/>
              </a:rPr>
              <a:t>6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6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207568" y="1295574"/>
            <a:ext cx="5113560" cy="38884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solidFill>
                  <a:prstClr val="black"/>
                </a:solidFill>
                <a:latin typeface="Segoe Print" pitchFamily="2" charset="0"/>
              </a:rPr>
              <a:t>Let’s try that again.</a:t>
            </a:r>
          </a:p>
        </p:txBody>
      </p:sp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7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1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11x12</a:t>
            </a:r>
            <a:endParaRPr lang="en-GB" sz="5400" b="1" baseline="38000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3352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prstClr val="black"/>
                </a:solidFill>
                <a:latin typeface="Segoe Print" pitchFamily="2" charset="0"/>
              </a:rPr>
              <a:t>55÷11</a:t>
            </a:r>
            <a:endParaRPr lang="en-GB" sz="5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53912" y="3897052"/>
            <a:ext cx="4155141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prstClr val="black"/>
                </a:solidFill>
                <a:latin typeface="Segoe Print" pitchFamily="2" charset="0"/>
              </a:rPr>
              <a:t>  </a:t>
            </a:r>
            <a:r>
              <a:rPr lang="en-GB" sz="4000" b="1" dirty="0" smtClean="0">
                <a:solidFill>
                  <a:prstClr val="black"/>
                </a:solidFill>
                <a:latin typeface="Segoe Print" pitchFamily="2" charset="0"/>
              </a:rPr>
              <a:t>11x   =110</a:t>
            </a:r>
            <a:endParaRPr lang="en-GB" sz="40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06015" y="3789040"/>
            <a:ext cx="3295499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prstClr val="black"/>
                </a:solidFill>
                <a:latin typeface="Segoe Print" pitchFamily="2" charset="0"/>
              </a:rPr>
              <a:t>99</a:t>
            </a:r>
            <a:r>
              <a:rPr lang="en-GB" sz="4400" b="1" dirty="0" smtClean="0">
                <a:solidFill>
                  <a:prstClr val="black"/>
                </a:solidFill>
                <a:latin typeface="Segoe Print"/>
              </a:rPr>
              <a:t>÷  </a:t>
            </a:r>
            <a:r>
              <a:rPr lang="en-GB" sz="4400" b="1" dirty="0" smtClean="0">
                <a:solidFill>
                  <a:prstClr val="black"/>
                </a:solidFill>
                <a:latin typeface="Segoe Print" pitchFamily="2" charset="0"/>
              </a:rPr>
              <a:t> =9</a:t>
            </a:r>
            <a:endParaRPr lang="en-GB" sz="44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067227" y="4296146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25499" y="4185084"/>
            <a:ext cx="43204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21262074">
            <a:off x="2485505" y="931400"/>
            <a:ext cx="7241017" cy="41867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prstClr val="white"/>
                </a:solidFill>
                <a:latin typeface="Segoe Print" pitchFamily="2" charset="0"/>
              </a:rPr>
              <a:t>Time’s up!</a:t>
            </a:r>
          </a:p>
        </p:txBody>
      </p:sp>
    </p:spTree>
    <p:extLst>
      <p:ext uri="{BB962C8B-B14F-4D97-AF65-F5344CB8AC3E}">
        <p14:creationId xmlns:p14="http://schemas.microsoft.com/office/powerpoint/2010/main" val="42442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789579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11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7104113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99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904312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4400" b="1" dirty="0" smtClean="0">
                <a:solidFill>
                  <a:srgbClr val="EEECE1"/>
                </a:solidFill>
                <a:latin typeface="Verdana" pitchFamily="34" charset="0"/>
              </a:rPr>
              <a:t>110</a:t>
            </a:r>
            <a:endParaRPr lang="en-GB" sz="44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532226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22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303913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33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104113" y="620688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44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904313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55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773860" y="38653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66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538048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77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303913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88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pic>
        <p:nvPicPr>
          <p:cNvPr id="15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81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567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40794" y="2996952"/>
            <a:ext cx="2232248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11574" y="764704"/>
            <a:ext cx="8188883" cy="5184576"/>
            <a:chOff x="487573" y="692696"/>
            <a:chExt cx="8188883" cy="5184576"/>
          </a:xfrm>
        </p:grpSpPr>
        <p:grpSp>
          <p:nvGrpSpPr>
            <p:cNvPr id="4" name="Group 3"/>
            <p:cNvGrpSpPr/>
            <p:nvPr/>
          </p:nvGrpSpPr>
          <p:grpSpPr>
            <a:xfrm>
              <a:off x="487573" y="692696"/>
              <a:ext cx="8188883" cy="5184576"/>
              <a:chOff x="487573" y="692696"/>
              <a:chExt cx="8188883" cy="5184576"/>
            </a:xfrm>
          </p:grpSpPr>
          <p:pic>
            <p:nvPicPr>
              <p:cNvPr id="5" name="Picture 4" descr="Screen Clippi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73" y="692696"/>
                <a:ext cx="8188883" cy="5184576"/>
              </a:xfrm>
              <a:prstGeom prst="rect">
                <a:avLst/>
              </a:prstGeom>
            </p:spPr>
          </p:pic>
          <p:sp>
            <p:nvSpPr>
              <p:cNvPr id="3" name="Rectangle 2"/>
              <p:cNvSpPr/>
              <p:nvPr/>
            </p:nvSpPr>
            <p:spPr>
              <a:xfrm>
                <a:off x="1852568" y="1196752"/>
                <a:ext cx="5599752" cy="43204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1" name="Straight Connector 10"/>
            <p:cNvCxnSpPr>
              <a:stCxn id="3" idx="1"/>
            </p:cNvCxnSpPr>
            <p:nvPr/>
          </p:nvCxnSpPr>
          <p:spPr>
            <a:xfrm>
              <a:off x="1852568" y="3356992"/>
              <a:ext cx="559975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644008" y="1196752"/>
              <a:ext cx="0" cy="417646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797" y="4535518"/>
            <a:ext cx="1642770" cy="232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215681" y="1628800"/>
            <a:ext cx="2664295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132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15580" y="1669109"/>
            <a:ext cx="3159033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5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5680" y="3717032"/>
            <a:ext cx="289033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10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5580" y="3797650"/>
            <a:ext cx="2785501" cy="1296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solidFill>
                  <a:prstClr val="black"/>
                </a:solidFill>
                <a:latin typeface="Segoe Print" pitchFamily="2" charset="0"/>
              </a:rPr>
              <a:t>11</a:t>
            </a:r>
            <a:endParaRPr lang="en-GB" sz="72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pic>
        <p:nvPicPr>
          <p:cNvPr id="9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789579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11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7104113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99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904312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4400" b="1" dirty="0" smtClean="0">
                <a:solidFill>
                  <a:srgbClr val="EEECE1"/>
                </a:solidFill>
                <a:latin typeface="Verdana" pitchFamily="34" charset="0"/>
              </a:rPr>
              <a:t>110</a:t>
            </a:r>
            <a:endParaRPr lang="en-GB" sz="44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532226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22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303913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33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104113" y="620688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44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904313" y="6206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55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773860" y="386538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66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538048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77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303913" y="3861049"/>
            <a:ext cx="1596069" cy="19903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0" b="1" dirty="0" smtClean="0">
                <a:solidFill>
                  <a:srgbClr val="EEECE1"/>
                </a:solidFill>
                <a:latin typeface="Verdana" pitchFamily="34" charset="0"/>
              </a:rPr>
              <a:t>88</a:t>
            </a:r>
            <a:endParaRPr lang="en-GB" sz="6000" b="1" dirty="0">
              <a:solidFill>
                <a:srgbClr val="EEECE1"/>
              </a:solidFill>
              <a:latin typeface="Verdana" pitchFamily="34" charset="0"/>
            </a:endParaRPr>
          </a:p>
        </p:txBody>
      </p:sp>
      <p:pic>
        <p:nvPicPr>
          <p:cNvPr id="15" name="Picture 4" descr="C:\Users\Roger.Bird\Desktop\Big Maths Characters 2013\Count_Fourw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446" y="4751557"/>
            <a:ext cx="1641584" cy="232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3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18544" y="2276872"/>
            <a:ext cx="5760640" cy="3600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7200" b="1" dirty="0">
                <a:latin typeface="Segoe Print" pitchFamily="2" charset="0"/>
              </a:rPr>
              <a:t>Get your whiteboards ready!!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458605"/>
            <a:ext cx="3481877" cy="2196374"/>
          </a:xfrm>
          <a:prstGeom prst="rect">
            <a:avLst/>
          </a:prstGeom>
        </p:spPr>
      </p:pic>
      <p:pic>
        <p:nvPicPr>
          <p:cNvPr id="5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95" y="4869160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9184945" y="3018266"/>
            <a:ext cx="2565778" cy="1487606"/>
          </a:xfrm>
          <a:prstGeom prst="wedgeRoundRectCallout">
            <a:avLst>
              <a:gd name="adj1" fmla="val -41021"/>
              <a:gd name="adj2" fmla="val 6708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X11 </a:t>
            </a:r>
            <a:r>
              <a:rPr lang="en-GB" sz="2400" b="1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Multiplication Facts</a:t>
            </a:r>
            <a:endParaRPr lang="en-GB" sz="2400" b="1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0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55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5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pic>
        <p:nvPicPr>
          <p:cNvPr id="11" name="Picture 3" descr="C:\Users\Roger.Bird\Desktop\Big Maths Characters 2013\Pi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8552" y="1332180"/>
            <a:ext cx="2020875" cy="285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75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6143321" y="116632"/>
            <a:ext cx="2448272" cy="1044116"/>
          </a:xfrm>
          <a:prstGeom prst="wedgeRoundRectCallout">
            <a:avLst>
              <a:gd name="adj1" fmla="val 65013"/>
              <a:gd name="adj2" fmla="val 363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Segoe Print" pitchFamily="2" charset="0"/>
              </a:rPr>
              <a:t>Let’s wire the numbers up!!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613113" y="1570728"/>
            <a:ext cx="5099863" cy="4759872"/>
            <a:chOff x="467544" y="3429000"/>
            <a:chExt cx="2798231" cy="2592288"/>
          </a:xfrm>
        </p:grpSpPr>
        <p:sp>
          <p:nvSpPr>
            <p:cNvPr id="7" name="Isosceles Triangle 6"/>
            <p:cNvSpPr/>
            <p:nvPr/>
          </p:nvSpPr>
          <p:spPr>
            <a:xfrm>
              <a:off x="467544" y="3429000"/>
              <a:ext cx="2798231" cy="2412268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06619" y="3717032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55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83768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11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2" y="5301208"/>
              <a:ext cx="72008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b="1" dirty="0" smtClean="0">
                  <a:solidFill>
                    <a:schemeClr val="bg2"/>
                  </a:solidFill>
                  <a:latin typeface="Segoe Print" pitchFamily="2" charset="0"/>
                </a:rPr>
                <a:t>5</a:t>
              </a:r>
              <a:endParaRPr lang="en-GB" sz="5400" b="1" dirty="0">
                <a:solidFill>
                  <a:schemeClr val="bg2"/>
                </a:solidFill>
                <a:latin typeface="Segoe Print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2032" y="4653136"/>
              <a:ext cx="927720" cy="720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b="1" dirty="0">
                  <a:solidFill>
                    <a:schemeClr val="bg2"/>
                  </a:solidFill>
                  <a:latin typeface="Segoe Print" pitchFamily="2" charset="0"/>
                </a:rPr>
                <a:t>x÷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5142177" y="1577737"/>
            <a:ext cx="2002288" cy="2002288"/>
          </a:xfrm>
          <a:prstGeom prst="ellipse">
            <a:avLst/>
          </a:prstGeom>
          <a:noFill/>
          <a:ln w="7620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latin typeface="Verdana" pitchFamily="34" charset="0"/>
            </a:endParaRPr>
          </a:p>
        </p:txBody>
      </p:sp>
      <p:pic>
        <p:nvPicPr>
          <p:cNvPr id="11" name="Picture 5" descr="C:\Users\Roger.Bird\Desktop\Big Maths Characters 2013\Squigglewor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11" y="1310678"/>
            <a:ext cx="2383987" cy="168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7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542</Words>
  <Application>Microsoft Office PowerPoint</Application>
  <PresentationFormat>Widescreen</PresentationFormat>
  <Paragraphs>374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50</vt:i4>
      </vt:variant>
    </vt:vector>
  </HeadingPairs>
  <TitlesOfParts>
    <vt:vector size="61" baseType="lpstr">
      <vt:lpstr>Arial</vt:lpstr>
      <vt:lpstr>Calibri</vt:lpstr>
      <vt:lpstr>Calibri Light</vt:lpstr>
      <vt:lpstr>Segoe Print</vt:lpstr>
      <vt:lpstr>Tempus Sans ITC</vt:lpstr>
      <vt:lpstr>Verdana</vt:lpstr>
      <vt:lpstr>Office Theme</vt:lpstr>
      <vt:lpstr>1_Office Theme</vt:lpstr>
      <vt:lpstr>4_Office Theme</vt:lpstr>
      <vt:lpstr>2_Office Theme</vt:lpstr>
      <vt:lpstr>3_Office Theme</vt:lpstr>
      <vt:lpstr>Learn Its – Step 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</dc:creator>
  <cp:lastModifiedBy>Roger</cp:lastModifiedBy>
  <cp:revision>37</cp:revision>
  <dcterms:created xsi:type="dcterms:W3CDTF">2013-10-07T09:58:56Z</dcterms:created>
  <dcterms:modified xsi:type="dcterms:W3CDTF">2013-10-09T19:49:49Z</dcterms:modified>
</cp:coreProperties>
</file>