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96" r:id="rId3"/>
    <p:sldMasterId id="2147483768" r:id="rId4"/>
    <p:sldMasterId id="2147483780" r:id="rId5"/>
  </p:sldMasterIdLst>
  <p:notesMasterIdLst>
    <p:notesMasterId r:id="rId56"/>
  </p:notesMasterIdLst>
  <p:sldIdLst>
    <p:sldId id="302" r:id="rId6"/>
    <p:sldId id="415" r:id="rId7"/>
    <p:sldId id="425" r:id="rId8"/>
    <p:sldId id="423" r:id="rId9"/>
    <p:sldId id="421" r:id="rId10"/>
    <p:sldId id="422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4" r:id="rId19"/>
    <p:sldId id="315" r:id="rId20"/>
    <p:sldId id="316" r:id="rId21"/>
    <p:sldId id="317" r:id="rId22"/>
    <p:sldId id="312" r:id="rId23"/>
    <p:sldId id="313" r:id="rId24"/>
    <p:sldId id="318" r:id="rId25"/>
    <p:sldId id="319" r:id="rId26"/>
    <p:sldId id="320" r:id="rId27"/>
    <p:sldId id="321" r:id="rId28"/>
    <p:sldId id="345" r:id="rId29"/>
    <p:sldId id="346" r:id="rId30"/>
    <p:sldId id="396" r:id="rId31"/>
    <p:sldId id="397" r:id="rId32"/>
    <p:sldId id="322" r:id="rId33"/>
    <p:sldId id="323" r:id="rId34"/>
    <p:sldId id="324" r:id="rId35"/>
    <p:sldId id="426" r:id="rId36"/>
    <p:sldId id="326" r:id="rId37"/>
    <p:sldId id="427" r:id="rId38"/>
    <p:sldId id="328" r:id="rId39"/>
    <p:sldId id="428" r:id="rId40"/>
    <p:sldId id="330" r:id="rId41"/>
    <p:sldId id="399" r:id="rId42"/>
    <p:sldId id="332" r:id="rId43"/>
    <p:sldId id="429" r:id="rId44"/>
    <p:sldId id="334" r:id="rId45"/>
    <p:sldId id="430" r:id="rId46"/>
    <p:sldId id="336" r:id="rId47"/>
    <p:sldId id="337" r:id="rId48"/>
    <p:sldId id="338" r:id="rId49"/>
    <p:sldId id="339" r:id="rId50"/>
    <p:sldId id="340" r:id="rId51"/>
    <p:sldId id="341" r:id="rId52"/>
    <p:sldId id="342" r:id="rId53"/>
    <p:sldId id="343" r:id="rId54"/>
    <p:sldId id="344" r:id="rId5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FFFF"/>
    <a:srgbClr val="FF3399"/>
    <a:srgbClr val="FF33CC"/>
    <a:srgbClr val="CC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outlineViewPr>
    <p:cViewPr>
      <p:scale>
        <a:sx n="33" d="100"/>
        <a:sy n="33" d="100"/>
      </p:scale>
      <p:origin x="0" y="-472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706"/>
    </p:cViewPr>
  </p:sorter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D84BE-BFCB-40EF-9EAD-88673561D397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2F44B-3680-4C9D-9A2C-8E86A3EF2C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407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2F44B-3680-4C9D-9A2C-8E86A3EF2CD7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078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2F44B-3680-4C9D-9A2C-8E86A3EF2CD7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220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358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25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24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202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590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21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910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9251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8482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9545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946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2568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0249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7372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9730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6886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3300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5096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3155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2935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0744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868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3310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1407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0963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4527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141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6FA4-6B98-4881-AD9C-05F7932B90B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248E-B576-45EA-81F3-3A7514EE241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573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6FA4-6B98-4881-AD9C-05F7932B90B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248E-B576-45EA-81F3-3A7514EE241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9225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6FA4-6B98-4881-AD9C-05F7932B90B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248E-B576-45EA-81F3-3A7514EE241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4994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6FA4-6B98-4881-AD9C-05F7932B90B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248E-B576-45EA-81F3-3A7514EE241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7704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6FA4-6B98-4881-AD9C-05F7932B90B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248E-B576-45EA-81F3-3A7514EE241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281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6FA4-6B98-4881-AD9C-05F7932B90B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248E-B576-45EA-81F3-3A7514EE241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00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1642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6FA4-6B98-4881-AD9C-05F7932B90B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248E-B576-45EA-81F3-3A7514EE241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2383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6FA4-6B98-4881-AD9C-05F7932B90B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248E-B576-45EA-81F3-3A7514EE241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0055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6FA4-6B98-4881-AD9C-05F7932B90B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248E-B576-45EA-81F3-3A7514EE241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097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6FA4-6B98-4881-AD9C-05F7932B90B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248E-B576-45EA-81F3-3A7514EE241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38111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6FA4-6B98-4881-AD9C-05F7932B90B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248E-B576-45EA-81F3-3A7514EE241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17222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1178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71532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43527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75350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8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21602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2346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2777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03506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8295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97717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167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06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26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6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59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675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68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A6FA4-6B98-4881-AD9C-05F7932B90B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7248E-B576-45EA-81F3-3A7514EE241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178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275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652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dirty="0" smtClean="0">
                <a:latin typeface="Segoe Print" panose="02000600000000000000" pitchFamily="2" charset="0"/>
              </a:rPr>
              <a:t>Learn Its – Step </a:t>
            </a:r>
            <a:r>
              <a:rPr lang="en-GB" sz="4800" b="1" dirty="0" smtClean="0">
                <a:latin typeface="Segoe Print" panose="02000600000000000000" pitchFamily="2" charset="0"/>
              </a:rPr>
              <a:t>14</a:t>
            </a:r>
            <a:endParaRPr lang="en-GB" sz="4800" b="1" dirty="0">
              <a:latin typeface="Segoe Print" panose="02000600000000000000" pitchFamily="2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1696869" y="1675101"/>
            <a:ext cx="3948752" cy="4514017"/>
            <a:chOff x="5445453" y="2058729"/>
            <a:chExt cx="3948752" cy="4514017"/>
          </a:xfrm>
        </p:grpSpPr>
        <p:sp>
          <p:nvSpPr>
            <p:cNvPr id="32" name="Rounded Rectangle 31"/>
            <p:cNvSpPr/>
            <p:nvPr/>
          </p:nvSpPr>
          <p:spPr>
            <a:xfrm>
              <a:off x="5445456" y="5781176"/>
              <a:ext cx="3507475" cy="791570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>
                  <a:solidFill>
                    <a:schemeClr val="tx1"/>
                  </a:solidFill>
                  <a:latin typeface="Segoe Print" panose="02000600000000000000" pitchFamily="2" charset="0"/>
                </a:rPr>
                <a:t>Say Multiples 1 - 5</a:t>
              </a:r>
              <a:endParaRPr lang="en-GB" sz="2000" b="1" dirty="0">
                <a:solidFill>
                  <a:schemeClr val="tx1"/>
                </a:solidFill>
                <a:latin typeface="Segoe Print" panose="02000600000000000000" pitchFamily="2" charset="0"/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5445455" y="4854669"/>
              <a:ext cx="3507475" cy="791570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>
                  <a:solidFill>
                    <a:schemeClr val="tx1"/>
                  </a:solidFill>
                  <a:latin typeface="Segoe Print" panose="02000600000000000000" pitchFamily="2" charset="0"/>
                </a:rPr>
                <a:t>Say Multiples 1 - 10</a:t>
              </a:r>
              <a:endParaRPr lang="en-GB" sz="2000" b="1" dirty="0">
                <a:solidFill>
                  <a:schemeClr val="tx1"/>
                </a:solidFill>
                <a:latin typeface="Segoe Print" panose="02000600000000000000" pitchFamily="2" charset="0"/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5445454" y="3922689"/>
              <a:ext cx="3507475" cy="791570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>
                  <a:solidFill>
                    <a:schemeClr val="tx1"/>
                  </a:solidFill>
                  <a:latin typeface="Segoe Print" panose="02000600000000000000" pitchFamily="2" charset="0"/>
                </a:rPr>
                <a:t>Say Table</a:t>
              </a:r>
              <a:endParaRPr lang="en-GB" sz="2000" b="1" dirty="0">
                <a:solidFill>
                  <a:schemeClr val="tx1"/>
                </a:solidFill>
                <a:latin typeface="Segoe Print" panose="02000600000000000000" pitchFamily="2" charset="0"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5445454" y="2990709"/>
              <a:ext cx="3507475" cy="791570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>
                  <a:solidFill>
                    <a:schemeClr val="tx1"/>
                  </a:solidFill>
                  <a:latin typeface="Segoe Print" panose="02000600000000000000" pitchFamily="2" charset="0"/>
                </a:rPr>
                <a:t>Jumbled Tables</a:t>
              </a:r>
              <a:endParaRPr lang="en-GB" sz="2000" b="1" dirty="0">
                <a:solidFill>
                  <a:schemeClr val="tx1"/>
                </a:solidFill>
                <a:latin typeface="Segoe Print" panose="02000600000000000000" pitchFamily="2" charset="0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5445453" y="2058729"/>
              <a:ext cx="3507475" cy="791570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>
                  <a:solidFill>
                    <a:schemeClr val="tx1"/>
                  </a:solidFill>
                  <a:latin typeface="Segoe Print" panose="02000600000000000000" pitchFamily="2" charset="0"/>
                </a:rPr>
                <a:t>Fact Family</a:t>
              </a:r>
              <a:endParaRPr lang="en-GB" sz="2000" b="1" dirty="0">
                <a:solidFill>
                  <a:schemeClr val="tx1"/>
                </a:solidFill>
                <a:latin typeface="Segoe Print" panose="02000600000000000000" pitchFamily="2" charset="0"/>
              </a:endParaRPr>
            </a:p>
          </p:txBody>
        </p:sp>
        <p:sp>
          <p:nvSpPr>
            <p:cNvPr id="37" name="Curved Right Arrow 36"/>
            <p:cNvSpPr/>
            <p:nvPr/>
          </p:nvSpPr>
          <p:spPr>
            <a:xfrm rot="10800000">
              <a:off x="8773233" y="5411170"/>
              <a:ext cx="586856" cy="905030"/>
            </a:xfrm>
            <a:prstGeom prst="curvedRightArrow">
              <a:avLst/>
            </a:prstGeom>
            <a:solidFill>
              <a:srgbClr val="00FFFF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1" name="Curved Right Arrow 40"/>
            <p:cNvSpPr/>
            <p:nvPr/>
          </p:nvSpPr>
          <p:spPr>
            <a:xfrm rot="10800000">
              <a:off x="8807349" y="2315275"/>
              <a:ext cx="586856" cy="905030"/>
            </a:xfrm>
            <a:prstGeom prst="curvedRightArrow">
              <a:avLst/>
            </a:prstGeom>
            <a:solidFill>
              <a:srgbClr val="00FFFF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2" name="Curved Right Arrow 41"/>
            <p:cNvSpPr/>
            <p:nvPr/>
          </p:nvSpPr>
          <p:spPr>
            <a:xfrm rot="10800000">
              <a:off x="8807349" y="3304909"/>
              <a:ext cx="586856" cy="905030"/>
            </a:xfrm>
            <a:prstGeom prst="curvedRightArrow">
              <a:avLst/>
            </a:prstGeom>
            <a:solidFill>
              <a:srgbClr val="00FFFF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3" name="Curved Right Arrow 42"/>
            <p:cNvSpPr/>
            <p:nvPr/>
          </p:nvSpPr>
          <p:spPr>
            <a:xfrm rot="10800000">
              <a:off x="8780054" y="4329213"/>
              <a:ext cx="586856" cy="905030"/>
            </a:xfrm>
            <a:prstGeom prst="curvedRightArrow">
              <a:avLst/>
            </a:prstGeom>
            <a:solidFill>
              <a:srgbClr val="00FFFF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51" name="Rounded Rectangle 50"/>
          <p:cNvSpPr/>
          <p:nvPr/>
        </p:nvSpPr>
        <p:spPr>
          <a:xfrm>
            <a:off x="7063579" y="1675101"/>
            <a:ext cx="2736378" cy="4615031"/>
          </a:xfrm>
          <a:prstGeom prst="roundRect">
            <a:avLst/>
          </a:prstGeom>
          <a:ln w="38100">
            <a:solidFill>
              <a:srgbClr val="00FF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1x11=11</a:t>
            </a:r>
            <a:endParaRPr lang="en-GB" sz="2400" b="1" dirty="0" smtClean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2x11=22</a:t>
            </a:r>
            <a:endParaRPr lang="en-GB" sz="2400" b="1" dirty="0" smtClean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3x11=33</a:t>
            </a:r>
            <a:endParaRPr lang="en-GB" sz="2400" b="1" dirty="0" smtClean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4x11=44</a:t>
            </a:r>
            <a:endParaRPr lang="en-GB" sz="2400" b="1" dirty="0" smtClean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5x11=55</a:t>
            </a:r>
            <a:endParaRPr lang="en-GB" sz="2400" b="1" dirty="0" smtClean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6x11=66</a:t>
            </a:r>
            <a:endParaRPr lang="en-GB" sz="2400" b="1" dirty="0" smtClean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7x11=77</a:t>
            </a:r>
            <a:endParaRPr lang="en-GB" sz="2400" b="1" dirty="0" smtClean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8x11=88</a:t>
            </a:r>
            <a:endParaRPr lang="en-GB" sz="2400" b="1" dirty="0" smtClean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9x11=99</a:t>
            </a:r>
            <a:endParaRPr lang="en-GB" sz="2400" b="1" dirty="0" smtClean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10x11=110</a:t>
            </a:r>
            <a:endParaRPr lang="en-GB" sz="2400" b="1" dirty="0" smtClean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11x11=121</a:t>
            </a:r>
            <a:endParaRPr lang="en-GB" sz="2400" b="1" dirty="0" smtClean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12x11=132</a:t>
            </a:r>
            <a:endParaRPr lang="en-GB" sz="2400" b="1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953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759872"/>
            <a:chOff x="467544" y="3429000"/>
            <a:chExt cx="2798231" cy="259228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rgbClr val="00206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77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11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9552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7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chemeClr val="bg2"/>
                  </a:solidFill>
                  <a:latin typeface="Segoe Print" pitchFamily="2" charset="0"/>
                </a:rPr>
                <a:t>x÷</a:t>
              </a:r>
            </a:p>
          </p:txBody>
        </p:sp>
      </p:grpSp>
      <p:pic>
        <p:nvPicPr>
          <p:cNvPr id="11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096" y="4000968"/>
            <a:ext cx="2020875" cy="285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35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56792"/>
            <a:ext cx="5099863" cy="4759872"/>
            <a:chOff x="467544" y="3429000"/>
            <a:chExt cx="2798231" cy="259228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rgbClr val="00206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77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11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9552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7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chemeClr val="bg2"/>
                  </a:solidFill>
                  <a:latin typeface="Segoe Print" pitchFamily="2" charset="0"/>
                </a:rPr>
                <a:t>x÷</a:t>
              </a:r>
            </a:p>
          </p:txBody>
        </p:sp>
      </p:grpSp>
      <p:sp>
        <p:nvSpPr>
          <p:cNvPr id="11" name="Oval 10"/>
          <p:cNvSpPr/>
          <p:nvPr/>
        </p:nvSpPr>
        <p:spPr bwMode="auto">
          <a:xfrm>
            <a:off x="3399390" y="4555263"/>
            <a:ext cx="2002288" cy="2002288"/>
          </a:xfrm>
          <a:prstGeom prst="ellipse">
            <a:avLst/>
          </a:prstGeom>
          <a:noFill/>
          <a:ln w="76200" cap="flat" cmpd="sng" algn="ctr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latin typeface="Verdana" pitchFamily="34" charset="0"/>
            </a:endParaRPr>
          </a:p>
        </p:txBody>
      </p:sp>
      <p:pic>
        <p:nvPicPr>
          <p:cNvPr id="14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214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759872"/>
            <a:chOff x="467544" y="3429000"/>
            <a:chExt cx="2798231" cy="259228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rgbClr val="FF33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319150" y="3950018"/>
              <a:ext cx="1073375" cy="6580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110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11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9552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10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chemeClr val="bg2"/>
                  </a:solidFill>
                  <a:latin typeface="Segoe Print" pitchFamily="2" charset="0"/>
                </a:rPr>
                <a:t>x÷</a:t>
              </a:r>
            </a:p>
          </p:txBody>
        </p:sp>
      </p:grpSp>
      <p:pic>
        <p:nvPicPr>
          <p:cNvPr id="11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202278" y="1563729"/>
            <a:ext cx="2020875" cy="285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21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759872"/>
            <a:chOff x="467544" y="3429000"/>
            <a:chExt cx="2798231" cy="259228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rgbClr val="FF33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11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9552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10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chemeClr val="bg2"/>
                  </a:solidFill>
                  <a:latin typeface="Segoe Print" pitchFamily="2" charset="0"/>
                </a:rPr>
                <a:t>x÷</a:t>
              </a:r>
            </a:p>
          </p:txBody>
        </p:sp>
      </p:grpSp>
      <p:sp>
        <p:nvSpPr>
          <p:cNvPr id="2" name="Oval 1"/>
          <p:cNvSpPr/>
          <p:nvPr/>
        </p:nvSpPr>
        <p:spPr bwMode="auto">
          <a:xfrm>
            <a:off x="5178727" y="1957880"/>
            <a:ext cx="2002288" cy="2002288"/>
          </a:xfrm>
          <a:prstGeom prst="ellipse">
            <a:avLst/>
          </a:prstGeom>
          <a:noFill/>
          <a:ln w="76200" cap="flat" cmpd="sng" algn="ctr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latin typeface="Verdana" pitchFamily="34" charset="0"/>
            </a:endParaRPr>
          </a:p>
        </p:txBody>
      </p:sp>
      <p:pic>
        <p:nvPicPr>
          <p:cNvPr id="11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5165191" y="2527404"/>
            <a:ext cx="1956259" cy="12083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chemeClr val="bg2"/>
                </a:solidFill>
                <a:latin typeface="Segoe Print" pitchFamily="2" charset="0"/>
              </a:rPr>
              <a:t>110</a:t>
            </a:r>
            <a:endParaRPr lang="en-GB" sz="5400" b="1" dirty="0">
              <a:solidFill>
                <a:schemeClr val="bg2"/>
              </a:solidFill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11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prstClr val="black"/>
                </a:solidFill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759872"/>
            <a:chOff x="467544" y="3429000"/>
            <a:chExt cx="2798231" cy="259228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324604" y="3915053"/>
              <a:ext cx="1062466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tx1"/>
                  </a:solidFill>
                  <a:latin typeface="Segoe Print" pitchFamily="2" charset="0"/>
                </a:rPr>
                <a:t>132</a:t>
              </a:r>
              <a:endParaRPr lang="en-GB" sz="5400" b="1" dirty="0">
                <a:solidFill>
                  <a:schemeClr val="tx1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tx1"/>
                  </a:solidFill>
                  <a:latin typeface="Segoe Print" pitchFamily="2" charset="0"/>
                </a:rPr>
                <a:t>11</a:t>
              </a:r>
              <a:endParaRPr lang="en-GB" sz="5400" b="1" dirty="0">
                <a:solidFill>
                  <a:schemeClr val="tx1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9552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tx1"/>
                  </a:solidFill>
                  <a:latin typeface="Segoe Print" pitchFamily="2" charset="0"/>
                </a:rPr>
                <a:t>12</a:t>
              </a:r>
              <a:endParaRPr lang="en-GB" sz="5400" b="1" dirty="0">
                <a:solidFill>
                  <a:schemeClr val="tx1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chemeClr val="tx1"/>
                  </a:solidFill>
                  <a:latin typeface="Segoe Print" pitchFamily="2" charset="0"/>
                </a:rPr>
                <a:t>x÷</a:t>
              </a:r>
            </a:p>
          </p:txBody>
        </p:sp>
      </p:grpSp>
      <p:pic>
        <p:nvPicPr>
          <p:cNvPr id="11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928504" y="1695779"/>
            <a:ext cx="2020875" cy="285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59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prstClr val="black"/>
                </a:solidFill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759872"/>
            <a:chOff x="467544" y="3429000"/>
            <a:chExt cx="2798231" cy="259228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tx1"/>
                  </a:solidFill>
                  <a:latin typeface="Segoe Print" pitchFamily="2" charset="0"/>
                </a:rPr>
                <a:t>11</a:t>
              </a:r>
              <a:endParaRPr lang="en-GB" sz="5400" b="1" dirty="0">
                <a:solidFill>
                  <a:schemeClr val="tx1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9552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tx1"/>
                  </a:solidFill>
                  <a:latin typeface="Segoe Print" pitchFamily="2" charset="0"/>
                </a:rPr>
                <a:t>12</a:t>
              </a:r>
              <a:endParaRPr lang="en-GB" sz="5400" b="1" dirty="0">
                <a:solidFill>
                  <a:schemeClr val="tx1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chemeClr val="tx1"/>
                  </a:solidFill>
                  <a:latin typeface="Segoe Print" pitchFamily="2" charset="0"/>
                </a:rPr>
                <a:t>x÷</a:t>
              </a:r>
            </a:p>
          </p:txBody>
        </p:sp>
      </p:grpSp>
      <p:sp>
        <p:nvSpPr>
          <p:cNvPr id="2" name="Oval 1"/>
          <p:cNvSpPr/>
          <p:nvPr/>
        </p:nvSpPr>
        <p:spPr bwMode="auto">
          <a:xfrm>
            <a:off x="5161900" y="1995808"/>
            <a:ext cx="2002288" cy="2002288"/>
          </a:xfrm>
          <a:prstGeom prst="ellipse">
            <a:avLst/>
          </a:prstGeom>
          <a:noFill/>
          <a:ln w="76200" cap="flat" cmpd="sng" algn="ctr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black"/>
              </a:solidFill>
              <a:latin typeface="Verdana" pitchFamily="34" charset="0"/>
            </a:endParaRPr>
          </a:p>
        </p:txBody>
      </p:sp>
      <p:pic>
        <p:nvPicPr>
          <p:cNvPr id="11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5175131" y="2463202"/>
            <a:ext cx="1936377" cy="1322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chemeClr val="tx1"/>
                </a:solidFill>
                <a:latin typeface="Segoe Print" pitchFamily="2" charset="0"/>
              </a:rPr>
              <a:t>132</a:t>
            </a:r>
            <a:endParaRPr lang="en-GB" sz="5400" b="1" dirty="0">
              <a:solidFill>
                <a:schemeClr val="tx1"/>
              </a:solidFill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31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prstClr val="black"/>
                </a:solidFill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759556"/>
            <a:chOff x="467544" y="3429000"/>
            <a:chExt cx="2798231" cy="2592116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rgbClr val="EEECE1"/>
                  </a:solidFill>
                  <a:latin typeface="Segoe Print" pitchFamily="2" charset="0"/>
                </a:rPr>
                <a:t>66</a:t>
              </a:r>
              <a:endParaRPr lang="en-GB" sz="5400" b="1" dirty="0">
                <a:solidFill>
                  <a:srgbClr val="EEECE1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339752" y="5280615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rgbClr val="EEECE1"/>
                  </a:solidFill>
                  <a:latin typeface="Segoe Print" pitchFamily="2" charset="0"/>
                </a:rPr>
                <a:t>11</a:t>
              </a:r>
              <a:endParaRPr lang="en-GB" sz="5400" b="1" dirty="0">
                <a:solidFill>
                  <a:srgbClr val="EEECE1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1397" y="5301036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rgbClr val="EEECE1"/>
                  </a:solidFill>
                  <a:latin typeface="Segoe Print" pitchFamily="2" charset="0"/>
                </a:rPr>
                <a:t>6</a:t>
              </a:r>
              <a:endParaRPr lang="en-GB" sz="5400" b="1" dirty="0">
                <a:solidFill>
                  <a:srgbClr val="EEECE1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rgbClr val="EEECE1"/>
                  </a:solidFill>
                  <a:latin typeface="Segoe Print" pitchFamily="2" charset="0"/>
                </a:rPr>
                <a:t>x÷</a:t>
              </a:r>
            </a:p>
          </p:txBody>
        </p:sp>
      </p:grpSp>
      <p:pic>
        <p:nvPicPr>
          <p:cNvPr id="11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7808">
            <a:off x="3463355" y="4040305"/>
            <a:ext cx="2020875" cy="285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674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prstClr val="black"/>
                </a:solidFill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429325"/>
            <a:chOff x="467544" y="3429000"/>
            <a:chExt cx="2798231" cy="241226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rgbClr val="EEECE1"/>
                  </a:solidFill>
                  <a:latin typeface="Segoe Print" pitchFamily="2" charset="0"/>
                </a:rPr>
                <a:t>66</a:t>
              </a:r>
              <a:endParaRPr lang="en-GB" sz="5400" b="1" dirty="0">
                <a:solidFill>
                  <a:srgbClr val="EEECE1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rgbClr val="EEECE1"/>
                  </a:solidFill>
                  <a:latin typeface="Segoe Print" pitchFamily="2" charset="0"/>
                </a:rPr>
                <a:t>x÷</a:t>
              </a:r>
            </a:p>
          </p:txBody>
        </p:sp>
      </p:grpSp>
      <p:sp>
        <p:nvSpPr>
          <p:cNvPr id="2" name="Oval 1"/>
          <p:cNvSpPr/>
          <p:nvPr/>
        </p:nvSpPr>
        <p:spPr bwMode="auto">
          <a:xfrm>
            <a:off x="3472649" y="4579845"/>
            <a:ext cx="2002288" cy="2002288"/>
          </a:xfrm>
          <a:prstGeom prst="ellipse">
            <a:avLst/>
          </a:prstGeom>
          <a:noFill/>
          <a:ln w="76200" cap="flat" cmpd="sng" algn="ctr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black"/>
              </a:solidFill>
              <a:latin typeface="Verdana" pitchFamily="34" charset="0"/>
            </a:endParaRPr>
          </a:p>
        </p:txBody>
      </p:sp>
      <p:pic>
        <p:nvPicPr>
          <p:cNvPr id="11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3857064" y="5008098"/>
            <a:ext cx="1312368" cy="1322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rgbClr val="EEECE1"/>
                </a:solidFill>
                <a:latin typeface="Segoe Print" pitchFamily="2" charset="0"/>
              </a:rPr>
              <a:t>6</a:t>
            </a:r>
            <a:endParaRPr lang="en-GB" sz="5400" b="1" dirty="0">
              <a:solidFill>
                <a:srgbClr val="EEECE1"/>
              </a:solidFill>
              <a:latin typeface="Segoe Pri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25270" y="4970601"/>
            <a:ext cx="1312368" cy="1322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rgbClr val="EEECE1"/>
                </a:solidFill>
                <a:latin typeface="Segoe Print" pitchFamily="2" charset="0"/>
              </a:rPr>
              <a:t>11</a:t>
            </a:r>
            <a:endParaRPr lang="en-GB" sz="5400" b="1" dirty="0">
              <a:solidFill>
                <a:srgbClr val="EEECE1"/>
              </a:solidFill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37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918544" y="2276872"/>
            <a:ext cx="5760640" cy="3600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7200" b="1" dirty="0">
                <a:latin typeface="Segoe Print" pitchFamily="2" charset="0"/>
              </a:rPr>
              <a:t>Get your whiteboards ready!!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05" y="458605"/>
            <a:ext cx="3481877" cy="2196374"/>
          </a:xfrm>
          <a:prstGeom prst="rect">
            <a:avLst/>
          </a:prstGeom>
        </p:spPr>
      </p:pic>
      <p:pic>
        <p:nvPicPr>
          <p:cNvPr id="5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338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574" y="692696"/>
            <a:ext cx="8188883" cy="51845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189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421889"/>
              </p:ext>
            </p:extLst>
          </p:nvPr>
        </p:nvGraphicFramePr>
        <p:xfrm>
          <a:off x="2927648" y="449618"/>
          <a:ext cx="6269280" cy="6075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928"/>
                <a:gridCol w="626928"/>
                <a:gridCol w="626928"/>
                <a:gridCol w="626928"/>
                <a:gridCol w="626928"/>
                <a:gridCol w="626928"/>
                <a:gridCol w="626928"/>
                <a:gridCol w="626928"/>
                <a:gridCol w="626928"/>
                <a:gridCol w="626928"/>
              </a:tblGrid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2859161" y="1015567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452807" y="1608582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079776" y="2233424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598033" y="4644982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721712" y="2791916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349187" y="3417643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973610" y="4052493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15" name="Picture 4" descr="C:\Users\Roger.Bird\Desktop\Big Maths Characters 2013\Count_Fourway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8446" y="4751557"/>
            <a:ext cx="1641584" cy="232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val 15"/>
          <p:cNvSpPr/>
          <p:nvPr/>
        </p:nvSpPr>
        <p:spPr>
          <a:xfrm>
            <a:off x="7238704" y="5232290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879375" y="5828368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96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332920"/>
              </p:ext>
            </p:extLst>
          </p:nvPr>
        </p:nvGraphicFramePr>
        <p:xfrm>
          <a:off x="753034" y="476673"/>
          <a:ext cx="10421472" cy="5784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0736"/>
                <a:gridCol w="5210736"/>
              </a:tblGrid>
              <a:tr h="1656184"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A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B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28459">
                <a:tc>
                  <a:txBody>
                    <a:bodyPr/>
                    <a:lstStyle/>
                    <a:p>
                      <a:pPr algn="ctr"/>
                      <a:r>
                        <a:rPr lang="en-GB" sz="13800" dirty="0" smtClean="0">
                          <a:latin typeface="Segoe Print" pitchFamily="2" charset="0"/>
                        </a:rPr>
                        <a:t>4x11</a:t>
                      </a:r>
                      <a:endParaRPr lang="en-GB" sz="13800" dirty="0">
                        <a:latin typeface="Segoe Print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800" dirty="0" smtClean="0">
                          <a:latin typeface="Segoe Print" pitchFamily="2" charset="0"/>
                        </a:rPr>
                        <a:t>9x11</a:t>
                      </a:r>
                      <a:endParaRPr lang="en-GB" sz="13800" dirty="0" smtClean="0">
                        <a:latin typeface="Segoe Print" pitchFamily="2" charset="0"/>
                      </a:endParaRPr>
                    </a:p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6023992" y="1196752"/>
            <a:ext cx="0" cy="396044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58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574" y="692696"/>
            <a:ext cx="8188883" cy="51845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44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99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8" name="Picture 7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494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310247"/>
              </p:ext>
            </p:extLst>
          </p:nvPr>
        </p:nvGraphicFramePr>
        <p:xfrm>
          <a:off x="94128" y="476673"/>
          <a:ext cx="11672048" cy="6078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6024"/>
                <a:gridCol w="5836024"/>
              </a:tblGrid>
              <a:tr h="1616450"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A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B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62311">
                <a:tc>
                  <a:txBody>
                    <a:bodyPr/>
                    <a:lstStyle/>
                    <a:p>
                      <a:pPr algn="ctr"/>
                      <a:r>
                        <a:rPr lang="en-GB" sz="11500" dirty="0" smtClean="0">
                          <a:latin typeface="Segoe Print" pitchFamily="2" charset="0"/>
                        </a:rPr>
                        <a:t>6x11</a:t>
                      </a:r>
                      <a:endParaRPr lang="en-GB" sz="13800" dirty="0">
                        <a:latin typeface="Segoe Print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500" dirty="0" smtClean="0">
                          <a:latin typeface="Segoe Print" pitchFamily="2" charset="0"/>
                        </a:rPr>
                        <a:t>11x11</a:t>
                      </a:r>
                      <a:endParaRPr lang="en-GB" sz="11500" dirty="0" smtClean="0">
                        <a:latin typeface="Segoe Print" pitchFamily="2" charset="0"/>
                      </a:endParaRPr>
                    </a:p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5701263" y="1196752"/>
            <a:ext cx="0" cy="396044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64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574" y="692696"/>
            <a:ext cx="8188883" cy="51845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66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06015" y="3035551"/>
            <a:ext cx="3039034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121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8" name="Picture 7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21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207176"/>
              </p:ext>
            </p:extLst>
          </p:nvPr>
        </p:nvGraphicFramePr>
        <p:xfrm>
          <a:off x="818866" y="476673"/>
          <a:ext cx="10413240" cy="6078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6620"/>
                <a:gridCol w="5206620"/>
              </a:tblGrid>
              <a:tr h="1616450"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A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B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62311">
                <a:tc>
                  <a:txBody>
                    <a:bodyPr/>
                    <a:lstStyle/>
                    <a:p>
                      <a:pPr algn="ctr"/>
                      <a:endParaRPr lang="en-GB" sz="2000" dirty="0" smtClean="0">
                        <a:latin typeface="Segoe Print" pitchFamily="2" charset="0"/>
                      </a:endParaRPr>
                    </a:p>
                    <a:p>
                      <a:pPr algn="ctr"/>
                      <a:r>
                        <a:rPr lang="en-GB" sz="9600" dirty="0" smtClean="0">
                          <a:latin typeface="Segoe Print" pitchFamily="2" charset="0"/>
                        </a:rPr>
                        <a:t>33÷11</a:t>
                      </a:r>
                      <a:endParaRPr lang="en-GB" sz="9600" dirty="0">
                        <a:latin typeface="Segoe Print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 smtClean="0">
                        <a:latin typeface="Segoe Print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600" dirty="0" smtClean="0">
                          <a:latin typeface="Segoe Print" pitchFamily="2" charset="0"/>
                        </a:rPr>
                        <a:t>77÷11</a:t>
                      </a:r>
                      <a:endParaRPr lang="en-GB" sz="9600" dirty="0" smtClean="0">
                        <a:latin typeface="Segoe Print" pitchFamily="2" charset="0"/>
                      </a:endParaRPr>
                    </a:p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6023992" y="1196752"/>
            <a:ext cx="0" cy="396044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01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574" y="692696"/>
            <a:ext cx="8188883" cy="51845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3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7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8" name="Picture 7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60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380333"/>
              </p:ext>
            </p:extLst>
          </p:nvPr>
        </p:nvGraphicFramePr>
        <p:xfrm>
          <a:off x="376518" y="476673"/>
          <a:ext cx="10855588" cy="6078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7794"/>
                <a:gridCol w="5427794"/>
              </a:tblGrid>
              <a:tr h="1616450"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A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B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62311">
                <a:tc>
                  <a:txBody>
                    <a:bodyPr/>
                    <a:lstStyle/>
                    <a:p>
                      <a:pPr algn="ctr"/>
                      <a:r>
                        <a:rPr lang="en-GB" sz="9600" dirty="0" smtClean="0">
                          <a:latin typeface="Segoe Print" pitchFamily="2" charset="0"/>
                        </a:rPr>
                        <a:t>132÷11</a:t>
                      </a:r>
                      <a:endParaRPr lang="en-GB" sz="13800" dirty="0">
                        <a:latin typeface="Segoe Print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600" dirty="0" smtClean="0">
                          <a:latin typeface="Segoe Print" pitchFamily="2" charset="0"/>
                        </a:rPr>
                        <a:t>88÷11</a:t>
                      </a:r>
                      <a:endParaRPr lang="en-GB" sz="9600" dirty="0" smtClean="0">
                        <a:latin typeface="Segoe Print" pitchFamily="2" charset="0"/>
                      </a:endParaRPr>
                    </a:p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6023992" y="1196752"/>
            <a:ext cx="0" cy="396044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357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574" y="692696"/>
            <a:ext cx="8188883" cy="51845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12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8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8" name="Picture 7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59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133171"/>
              </p:ext>
            </p:extLst>
          </p:nvPr>
        </p:nvGraphicFramePr>
        <p:xfrm>
          <a:off x="726140" y="476673"/>
          <a:ext cx="9631078" cy="5784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539"/>
                <a:gridCol w="4815539"/>
              </a:tblGrid>
              <a:tr h="1656184"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A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B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28459">
                <a:tc>
                  <a:txBody>
                    <a:bodyPr/>
                    <a:lstStyle/>
                    <a:p>
                      <a:pPr algn="ctr"/>
                      <a:endParaRPr lang="en-GB" sz="2800" dirty="0" smtClean="0">
                        <a:latin typeface="Segoe Print" pitchFamily="2" charset="0"/>
                      </a:endParaRPr>
                    </a:p>
                    <a:p>
                      <a:pPr algn="ctr"/>
                      <a:r>
                        <a:rPr lang="en-GB" sz="8000" dirty="0" smtClean="0">
                          <a:latin typeface="Segoe Print" pitchFamily="2" charset="0"/>
                        </a:rPr>
                        <a:t>5x1100</a:t>
                      </a:r>
                      <a:endParaRPr lang="en-GB" sz="8000" dirty="0">
                        <a:latin typeface="Segoe Print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dirty="0" smtClean="0">
                        <a:latin typeface="Segoe Print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0" dirty="0" smtClean="0">
                          <a:latin typeface="Segoe Print" pitchFamily="2" charset="0"/>
                        </a:rPr>
                        <a:t>7x0.11</a:t>
                      </a:r>
                      <a:endParaRPr lang="en-GB" sz="8000" dirty="0" smtClean="0">
                        <a:latin typeface="Segoe Print" pitchFamily="2" charset="0"/>
                      </a:endParaRPr>
                    </a:p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50032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ular Callout 1"/>
          <p:cNvSpPr/>
          <p:nvPr/>
        </p:nvSpPr>
        <p:spPr>
          <a:xfrm>
            <a:off x="5879977" y="5296635"/>
            <a:ext cx="1944215" cy="1275680"/>
          </a:xfrm>
          <a:prstGeom prst="wedgeRoundRectCallout">
            <a:avLst>
              <a:gd name="adj1" fmla="val 70116"/>
              <a:gd name="adj2" fmla="val -25205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prstClr val="black"/>
                </a:solidFill>
                <a:latin typeface="Segoe Print" panose="02000600000000000000" pitchFamily="2" charset="0"/>
              </a:rPr>
              <a:t>This is </a:t>
            </a:r>
          </a:p>
          <a:p>
            <a:pPr algn="ctr"/>
            <a:r>
              <a:rPr lang="en-GB" sz="2000" dirty="0">
                <a:solidFill>
                  <a:prstClr val="black"/>
                </a:solidFill>
                <a:latin typeface="Segoe Print" panose="02000600000000000000" pitchFamily="2" charset="0"/>
              </a:rPr>
              <a:t>more challenging!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3471529" y="4198319"/>
            <a:ext cx="1540235" cy="1450639"/>
          </a:xfrm>
          <a:prstGeom prst="wedgeRoundRectCallout">
            <a:avLst>
              <a:gd name="adj1" fmla="val -76563"/>
              <a:gd name="adj2" fmla="val -9007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prstClr val="black"/>
                </a:solidFill>
                <a:latin typeface="Segoe Print" panose="02000600000000000000" pitchFamily="2" charset="0"/>
              </a:rPr>
              <a:t>Changing the ‘thing’!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879977" y="1169858"/>
            <a:ext cx="0" cy="396044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293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574" y="692696"/>
            <a:ext cx="8188883" cy="51845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719604" y="3030203"/>
            <a:ext cx="3514335" cy="20882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 smtClean="0">
                <a:solidFill>
                  <a:prstClr val="black"/>
                </a:solidFill>
                <a:latin typeface="Segoe Print" pitchFamily="2" charset="0"/>
              </a:rPr>
              <a:t>5500</a:t>
            </a:r>
            <a:endParaRPr lang="en-GB" sz="6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24770" y="2985233"/>
            <a:ext cx="2579542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0.77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8" name="Picture 7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85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927648" y="449618"/>
          <a:ext cx="6269280" cy="6075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928"/>
                <a:gridCol w="626928"/>
                <a:gridCol w="626928"/>
                <a:gridCol w="626928"/>
                <a:gridCol w="626928"/>
                <a:gridCol w="626928"/>
                <a:gridCol w="626928"/>
                <a:gridCol w="626928"/>
                <a:gridCol w="626928"/>
                <a:gridCol w="626928"/>
              </a:tblGrid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2859161" y="1015567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452807" y="1608582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079776" y="2233424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598033" y="4644982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721712" y="2791916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349187" y="3417643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973610" y="4052493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15" name="Picture 4" descr="C:\Users\Roger.Bird\Desktop\Big Maths Characters 2013\Count_Fourway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8446" y="4751557"/>
            <a:ext cx="1641584" cy="232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val 15"/>
          <p:cNvSpPr/>
          <p:nvPr/>
        </p:nvSpPr>
        <p:spPr>
          <a:xfrm>
            <a:off x="7238704" y="5232290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879375" y="5828368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43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18320" y="2172326"/>
            <a:ext cx="9627586" cy="29375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4 </a:t>
            </a:r>
            <a:r>
              <a:rPr lang="en-GB" sz="16600" b="1" dirty="0">
                <a:solidFill>
                  <a:prstClr val="black"/>
                </a:solidFill>
              </a:rPr>
              <a:t>x </a:t>
            </a:r>
            <a:r>
              <a:rPr lang="en-GB" sz="16600" b="1" dirty="0" smtClean="0">
                <a:solidFill>
                  <a:prstClr val="black"/>
                </a:solidFill>
              </a:rPr>
              <a:t>11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44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72643" y="2755571"/>
            <a:ext cx="1771065" cy="1771065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10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18320" y="2172326"/>
            <a:ext cx="9627586" cy="29375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4 </a:t>
            </a:r>
            <a:r>
              <a:rPr lang="en-GB" sz="16600" b="1" dirty="0">
                <a:solidFill>
                  <a:prstClr val="black"/>
                </a:solidFill>
              </a:rPr>
              <a:t>x </a:t>
            </a:r>
            <a:r>
              <a:rPr lang="en-GB" sz="16600" b="1" dirty="0" smtClean="0">
                <a:solidFill>
                  <a:prstClr val="black"/>
                </a:solidFill>
              </a:rPr>
              <a:t>11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44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210743" y="2698504"/>
            <a:ext cx="1713582" cy="208823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rgbClr val="FF0000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06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8871" y="1943726"/>
            <a:ext cx="9856476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7 </a:t>
            </a:r>
            <a:r>
              <a:rPr lang="en-GB" sz="16600" b="1" dirty="0">
                <a:solidFill>
                  <a:prstClr val="black"/>
                </a:solidFill>
              </a:rPr>
              <a:t>x </a:t>
            </a:r>
            <a:r>
              <a:rPr lang="en-GB" sz="16600" b="1" dirty="0" smtClean="0">
                <a:solidFill>
                  <a:prstClr val="black"/>
                </a:solidFill>
              </a:rPr>
              <a:t>11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77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457075" y="2505908"/>
            <a:ext cx="2448272" cy="201622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40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8871" y="1943726"/>
            <a:ext cx="9856476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7 </a:t>
            </a:r>
            <a:r>
              <a:rPr lang="en-GB" sz="16600" b="1" dirty="0">
                <a:solidFill>
                  <a:prstClr val="black"/>
                </a:solidFill>
              </a:rPr>
              <a:t>x </a:t>
            </a:r>
            <a:r>
              <a:rPr lang="en-GB" sz="16600" b="1" dirty="0" smtClean="0">
                <a:solidFill>
                  <a:prstClr val="black"/>
                </a:solidFill>
              </a:rPr>
              <a:t>11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77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169043" y="2303766"/>
            <a:ext cx="2736304" cy="223224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rgbClr val="FF0000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91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7672" y="1943726"/>
            <a:ext cx="9977209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b="1" dirty="0" smtClean="0">
                <a:solidFill>
                  <a:prstClr val="black"/>
                </a:solidFill>
              </a:rPr>
              <a:t>12 </a:t>
            </a:r>
            <a:r>
              <a:rPr lang="en-GB" sz="13800" b="1" dirty="0">
                <a:solidFill>
                  <a:prstClr val="black"/>
                </a:solidFill>
              </a:rPr>
              <a:t>x </a:t>
            </a:r>
            <a:r>
              <a:rPr lang="en-GB" sz="13800" b="1" dirty="0" smtClean="0">
                <a:solidFill>
                  <a:prstClr val="black"/>
                </a:solidFill>
              </a:rPr>
              <a:t>11 </a:t>
            </a:r>
            <a:r>
              <a:rPr lang="en-GB" sz="13800" b="1" dirty="0">
                <a:solidFill>
                  <a:prstClr val="black"/>
                </a:solidFill>
              </a:rPr>
              <a:t>= </a:t>
            </a:r>
            <a:r>
              <a:rPr lang="en-GB" sz="13800" b="1" dirty="0" smtClean="0">
                <a:solidFill>
                  <a:prstClr val="black"/>
                </a:solidFill>
              </a:rPr>
              <a:t>132</a:t>
            </a:r>
            <a:endParaRPr lang="en-GB" sz="13800" b="1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55248" y="2422634"/>
            <a:ext cx="1989657" cy="199451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12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7672" y="1943726"/>
            <a:ext cx="9977209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b="1" dirty="0" smtClean="0">
                <a:solidFill>
                  <a:prstClr val="black"/>
                </a:solidFill>
              </a:rPr>
              <a:t>12 </a:t>
            </a:r>
            <a:r>
              <a:rPr lang="en-GB" sz="13800" b="1" dirty="0">
                <a:solidFill>
                  <a:prstClr val="black"/>
                </a:solidFill>
              </a:rPr>
              <a:t>x </a:t>
            </a:r>
            <a:r>
              <a:rPr lang="en-GB" sz="13800" b="1" dirty="0" smtClean="0">
                <a:solidFill>
                  <a:prstClr val="black"/>
                </a:solidFill>
              </a:rPr>
              <a:t>11 </a:t>
            </a:r>
            <a:r>
              <a:rPr lang="en-GB" sz="13800" b="1" dirty="0">
                <a:solidFill>
                  <a:prstClr val="black"/>
                </a:solidFill>
              </a:rPr>
              <a:t>= </a:t>
            </a:r>
            <a:r>
              <a:rPr lang="en-GB" sz="13800" b="1" dirty="0" smtClean="0">
                <a:solidFill>
                  <a:prstClr val="black"/>
                </a:solidFill>
              </a:rPr>
              <a:t>132</a:t>
            </a:r>
            <a:endParaRPr lang="en-GB" sz="13800" b="1" dirty="0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008529" y="2243045"/>
            <a:ext cx="1990166" cy="235368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rgbClr val="FF0000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03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01197" y="1970621"/>
            <a:ext cx="9785049" cy="2991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88 </a:t>
            </a:r>
            <a:r>
              <a:rPr lang="en-GB" sz="16600" b="1" dirty="0">
                <a:solidFill>
                  <a:prstClr val="black"/>
                </a:solidFill>
              </a:rPr>
              <a:t>÷ </a:t>
            </a:r>
            <a:r>
              <a:rPr lang="en-GB" sz="16600" b="1" dirty="0" smtClean="0">
                <a:solidFill>
                  <a:prstClr val="black"/>
                </a:solidFill>
              </a:rPr>
              <a:t>11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8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01197" y="2440179"/>
            <a:ext cx="2376264" cy="20522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6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01197" y="1970621"/>
            <a:ext cx="9785049" cy="2991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88 </a:t>
            </a:r>
            <a:r>
              <a:rPr lang="en-GB" sz="16600" b="1" dirty="0">
                <a:solidFill>
                  <a:prstClr val="black"/>
                </a:solidFill>
              </a:rPr>
              <a:t>÷ </a:t>
            </a:r>
            <a:r>
              <a:rPr lang="en-GB" sz="16600" b="1" dirty="0" smtClean="0">
                <a:solidFill>
                  <a:prstClr val="black"/>
                </a:solidFill>
              </a:rPr>
              <a:t>11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8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083589" y="2397895"/>
            <a:ext cx="2759782" cy="237626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rgbClr val="FF0000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70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3509" y="2011965"/>
            <a:ext cx="10140286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b="1" dirty="0" smtClean="0">
                <a:solidFill>
                  <a:prstClr val="black"/>
                </a:solidFill>
              </a:rPr>
              <a:t>110 </a:t>
            </a:r>
            <a:r>
              <a:rPr lang="en-GB" sz="13800" b="1" dirty="0">
                <a:solidFill>
                  <a:prstClr val="black"/>
                </a:solidFill>
              </a:rPr>
              <a:t>÷ </a:t>
            </a:r>
            <a:r>
              <a:rPr lang="en-GB" sz="13800" b="1" dirty="0" smtClean="0">
                <a:solidFill>
                  <a:prstClr val="black"/>
                </a:solidFill>
              </a:rPr>
              <a:t>11 </a:t>
            </a:r>
            <a:r>
              <a:rPr lang="en-GB" sz="13800" b="1" dirty="0">
                <a:solidFill>
                  <a:prstClr val="black"/>
                </a:solidFill>
              </a:rPr>
              <a:t>= </a:t>
            </a:r>
            <a:r>
              <a:rPr lang="en-GB" sz="13800" b="1" dirty="0" smtClean="0">
                <a:solidFill>
                  <a:prstClr val="black"/>
                </a:solidFill>
              </a:rPr>
              <a:t>10</a:t>
            </a:r>
            <a:endParaRPr lang="en-GB" sz="13800" b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7660" y="2462015"/>
            <a:ext cx="2808540" cy="209653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89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3509" y="2011965"/>
            <a:ext cx="10140286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b="1" dirty="0" smtClean="0">
                <a:solidFill>
                  <a:prstClr val="black"/>
                </a:solidFill>
              </a:rPr>
              <a:t>110 </a:t>
            </a:r>
            <a:r>
              <a:rPr lang="en-GB" sz="13800" b="1" dirty="0">
                <a:solidFill>
                  <a:prstClr val="black"/>
                </a:solidFill>
              </a:rPr>
              <a:t>÷ </a:t>
            </a:r>
            <a:r>
              <a:rPr lang="en-GB" sz="13800" b="1" dirty="0" smtClean="0">
                <a:solidFill>
                  <a:prstClr val="black"/>
                </a:solidFill>
              </a:rPr>
              <a:t>11 </a:t>
            </a:r>
            <a:r>
              <a:rPr lang="en-GB" sz="13800" b="1" dirty="0">
                <a:solidFill>
                  <a:prstClr val="black"/>
                </a:solidFill>
              </a:rPr>
              <a:t>= </a:t>
            </a:r>
            <a:r>
              <a:rPr lang="en-GB" sz="13800" b="1" dirty="0" smtClean="0">
                <a:solidFill>
                  <a:prstClr val="black"/>
                </a:solidFill>
              </a:rPr>
              <a:t>10</a:t>
            </a:r>
            <a:endParaRPr lang="en-GB" sz="13800" b="1" dirty="0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954741" y="2372607"/>
            <a:ext cx="3025588" cy="237626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rgbClr val="FF0000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2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2063552" y="2492896"/>
            <a:ext cx="8280920" cy="1224136"/>
            <a:chOff x="611560" y="2348880"/>
            <a:chExt cx="8280920" cy="1224136"/>
          </a:xfrm>
        </p:grpSpPr>
        <p:grpSp>
          <p:nvGrpSpPr>
            <p:cNvPr id="4" name="Group 12"/>
            <p:cNvGrpSpPr/>
            <p:nvPr/>
          </p:nvGrpSpPr>
          <p:grpSpPr>
            <a:xfrm>
              <a:off x="611560" y="2348880"/>
              <a:ext cx="7920880" cy="792088"/>
              <a:chOff x="323528" y="2348880"/>
              <a:chExt cx="7920880" cy="792088"/>
            </a:xfrm>
          </p:grpSpPr>
          <p:sp>
            <p:nvSpPr>
              <p:cNvPr id="5" name="Rectangle 4"/>
              <p:cNvSpPr/>
              <p:nvPr/>
            </p:nvSpPr>
            <p:spPr bwMode="auto">
              <a:xfrm>
                <a:off x="323528" y="2348880"/>
                <a:ext cx="792088" cy="792088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b="1">
                  <a:solidFill>
                    <a:prstClr val="black"/>
                  </a:solidFill>
                  <a:latin typeface="Tempus Sans ITC" pitchFamily="82" charset="0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 bwMode="auto">
              <a:xfrm>
                <a:off x="1115616" y="2348880"/>
                <a:ext cx="792088" cy="792088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b="1">
                  <a:solidFill>
                    <a:prstClr val="black"/>
                  </a:solidFill>
                  <a:latin typeface="Tempus Sans ITC" pitchFamily="82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1907704" y="2348880"/>
                <a:ext cx="792088" cy="792088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b="1">
                  <a:solidFill>
                    <a:prstClr val="black"/>
                  </a:solidFill>
                  <a:latin typeface="Tempus Sans ITC" pitchFamily="82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2699792" y="2348880"/>
                <a:ext cx="792088" cy="792088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b="1">
                  <a:solidFill>
                    <a:prstClr val="black"/>
                  </a:solidFill>
                  <a:latin typeface="Tempus Sans ITC" pitchFamily="82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3491880" y="2348880"/>
                <a:ext cx="792088" cy="792088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b="1">
                  <a:solidFill>
                    <a:prstClr val="black"/>
                  </a:solidFill>
                  <a:latin typeface="Tempus Sans ITC" pitchFamily="82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4283968" y="2348880"/>
                <a:ext cx="792088" cy="792088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b="1">
                  <a:solidFill>
                    <a:prstClr val="black"/>
                  </a:solidFill>
                  <a:latin typeface="Tempus Sans ITC" pitchFamily="82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5076056" y="2348880"/>
                <a:ext cx="792088" cy="792088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b="1">
                  <a:solidFill>
                    <a:prstClr val="black"/>
                  </a:solidFill>
                  <a:latin typeface="Tempus Sans ITC" pitchFamily="82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5868144" y="2348880"/>
                <a:ext cx="792088" cy="792088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b="1">
                  <a:solidFill>
                    <a:prstClr val="black"/>
                  </a:solidFill>
                  <a:latin typeface="Tempus Sans ITC" pitchFamily="82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6660232" y="2348880"/>
                <a:ext cx="792088" cy="792088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b="1">
                  <a:solidFill>
                    <a:prstClr val="black"/>
                  </a:solidFill>
                  <a:latin typeface="Tempus Sans ITC" pitchFamily="82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 bwMode="auto">
              <a:xfrm>
                <a:off x="7452320" y="2348880"/>
                <a:ext cx="792088" cy="792088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b="1">
                  <a:solidFill>
                    <a:prstClr val="black"/>
                  </a:solidFill>
                  <a:latin typeface="Tempus Sans ITC" pitchFamily="82" charset="0"/>
                </a:endParaRPr>
              </a:p>
            </p:txBody>
          </p:sp>
        </p:grpSp>
        <p:sp>
          <p:nvSpPr>
            <p:cNvPr id="16" name="Folded Corner 15"/>
            <p:cNvSpPr/>
            <p:nvPr/>
          </p:nvSpPr>
          <p:spPr bwMode="auto">
            <a:xfrm>
              <a:off x="1907704" y="2996952"/>
              <a:ext cx="648072" cy="576064"/>
            </a:xfrm>
            <a:prstGeom prst="foldedCorner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b="1" dirty="0" smtClean="0">
                  <a:solidFill>
                    <a:prstClr val="black"/>
                  </a:solidFill>
                </a:rPr>
                <a:t>22</a:t>
              </a:r>
              <a:endParaRPr lang="en-GB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Folded Corner 18"/>
            <p:cNvSpPr/>
            <p:nvPr/>
          </p:nvSpPr>
          <p:spPr bwMode="auto">
            <a:xfrm>
              <a:off x="1115616" y="2996952"/>
              <a:ext cx="648072" cy="576064"/>
            </a:xfrm>
            <a:prstGeom prst="foldedCorner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b="1" dirty="0" smtClean="0">
                  <a:solidFill>
                    <a:prstClr val="black"/>
                  </a:solidFill>
                </a:rPr>
                <a:t>11</a:t>
              </a:r>
              <a:endParaRPr lang="en-GB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22" name="Folded Corner 21"/>
            <p:cNvSpPr/>
            <p:nvPr/>
          </p:nvSpPr>
          <p:spPr bwMode="auto">
            <a:xfrm>
              <a:off x="2699792" y="2996952"/>
              <a:ext cx="648072" cy="576064"/>
            </a:xfrm>
            <a:prstGeom prst="foldedCorner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b="1" dirty="0" smtClean="0">
                  <a:solidFill>
                    <a:prstClr val="black"/>
                  </a:solidFill>
                </a:rPr>
                <a:t>33</a:t>
              </a:r>
              <a:endParaRPr lang="en-GB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25" name="Folded Corner 24"/>
            <p:cNvSpPr/>
            <p:nvPr/>
          </p:nvSpPr>
          <p:spPr bwMode="auto">
            <a:xfrm>
              <a:off x="3491880" y="2996952"/>
              <a:ext cx="648072" cy="576064"/>
            </a:xfrm>
            <a:prstGeom prst="foldedCorner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b="1" dirty="0" smtClean="0">
                  <a:solidFill>
                    <a:prstClr val="black"/>
                  </a:solidFill>
                </a:rPr>
                <a:t>44</a:t>
              </a:r>
              <a:endParaRPr lang="en-GB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28" name="Folded Corner 27"/>
            <p:cNvSpPr/>
            <p:nvPr/>
          </p:nvSpPr>
          <p:spPr bwMode="auto">
            <a:xfrm>
              <a:off x="4283968" y="2996952"/>
              <a:ext cx="648072" cy="576064"/>
            </a:xfrm>
            <a:prstGeom prst="foldedCorner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b="1" dirty="0" smtClean="0">
                  <a:solidFill>
                    <a:prstClr val="black"/>
                  </a:solidFill>
                </a:rPr>
                <a:t>55</a:t>
              </a:r>
              <a:endParaRPr lang="en-GB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Folded Corner 30"/>
            <p:cNvSpPr/>
            <p:nvPr/>
          </p:nvSpPr>
          <p:spPr bwMode="auto">
            <a:xfrm>
              <a:off x="5076056" y="2996952"/>
              <a:ext cx="648072" cy="576064"/>
            </a:xfrm>
            <a:prstGeom prst="foldedCorner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b="1" dirty="0" smtClean="0">
                  <a:solidFill>
                    <a:prstClr val="black"/>
                  </a:solidFill>
                </a:rPr>
                <a:t>66</a:t>
              </a:r>
              <a:endParaRPr lang="en-GB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34" name="Folded Corner 33"/>
            <p:cNvSpPr/>
            <p:nvPr/>
          </p:nvSpPr>
          <p:spPr bwMode="auto">
            <a:xfrm>
              <a:off x="5868144" y="2996952"/>
              <a:ext cx="648072" cy="576064"/>
            </a:xfrm>
            <a:prstGeom prst="foldedCorner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b="1" dirty="0" smtClean="0">
                  <a:solidFill>
                    <a:prstClr val="black"/>
                  </a:solidFill>
                </a:rPr>
                <a:t>77</a:t>
              </a:r>
              <a:endParaRPr lang="en-GB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37" name="Folded Corner 36"/>
            <p:cNvSpPr/>
            <p:nvPr/>
          </p:nvSpPr>
          <p:spPr bwMode="auto">
            <a:xfrm>
              <a:off x="6660232" y="2996952"/>
              <a:ext cx="648072" cy="576064"/>
            </a:xfrm>
            <a:prstGeom prst="foldedCorner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b="1" dirty="0" smtClean="0">
                  <a:solidFill>
                    <a:prstClr val="black"/>
                  </a:solidFill>
                </a:rPr>
                <a:t>88</a:t>
              </a:r>
              <a:endParaRPr lang="en-GB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40" name="Folded Corner 39"/>
            <p:cNvSpPr/>
            <p:nvPr/>
          </p:nvSpPr>
          <p:spPr bwMode="auto">
            <a:xfrm>
              <a:off x="7452320" y="2996952"/>
              <a:ext cx="648072" cy="576064"/>
            </a:xfrm>
            <a:prstGeom prst="foldedCorner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b="1" dirty="0" smtClean="0">
                  <a:solidFill>
                    <a:prstClr val="black"/>
                  </a:solidFill>
                </a:rPr>
                <a:t>99</a:t>
              </a:r>
              <a:endParaRPr lang="en-GB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43" name="Folded Corner 42"/>
            <p:cNvSpPr/>
            <p:nvPr/>
          </p:nvSpPr>
          <p:spPr bwMode="auto">
            <a:xfrm>
              <a:off x="8244408" y="2996952"/>
              <a:ext cx="648072" cy="576064"/>
            </a:xfrm>
            <a:prstGeom prst="foldedCorner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b="1" dirty="0" smtClean="0">
                  <a:solidFill>
                    <a:prstClr val="black"/>
                  </a:solidFill>
                </a:rPr>
                <a:t>110</a:t>
              </a:r>
              <a:endParaRPr lang="en-GB" sz="24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46" name="Folded Corner 45"/>
          <p:cNvSpPr/>
          <p:nvPr/>
        </p:nvSpPr>
        <p:spPr bwMode="auto">
          <a:xfrm>
            <a:off x="1775520" y="3140968"/>
            <a:ext cx="648072" cy="576064"/>
          </a:xfrm>
          <a:prstGeom prst="foldedCorner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prstClr val="black"/>
                </a:solidFill>
              </a:rPr>
              <a:t>0</a:t>
            </a:r>
          </a:p>
        </p:txBody>
      </p:sp>
      <p:pic>
        <p:nvPicPr>
          <p:cNvPr id="26" name="Picture 4" descr="C:\Users\Roger.Bird\Desktop\Big Maths Characters 2013\Count_Fourway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8446" y="4751557"/>
            <a:ext cx="1641584" cy="232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59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59151" y="2078197"/>
            <a:ext cx="10201908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b="1" dirty="0" smtClean="0">
                <a:solidFill>
                  <a:prstClr val="black"/>
                </a:solidFill>
              </a:rPr>
              <a:t>7.7 </a:t>
            </a:r>
            <a:r>
              <a:rPr lang="en-GB" sz="13800" b="1" dirty="0">
                <a:solidFill>
                  <a:prstClr val="black"/>
                </a:solidFill>
              </a:rPr>
              <a:t>÷ </a:t>
            </a:r>
            <a:r>
              <a:rPr lang="en-GB" sz="13800" b="1" dirty="0" smtClean="0">
                <a:solidFill>
                  <a:prstClr val="black"/>
                </a:solidFill>
              </a:rPr>
              <a:t>11 </a:t>
            </a:r>
            <a:r>
              <a:rPr lang="en-GB" sz="13800" b="1" dirty="0">
                <a:solidFill>
                  <a:prstClr val="black"/>
                </a:solidFill>
              </a:rPr>
              <a:t>= </a:t>
            </a:r>
            <a:r>
              <a:rPr lang="en-GB" sz="13800" b="1" dirty="0" smtClean="0">
                <a:solidFill>
                  <a:prstClr val="black"/>
                </a:solidFill>
              </a:rPr>
              <a:t>0.7</a:t>
            </a:r>
            <a:endParaRPr lang="en-GB" sz="13800" b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3658" y="2528247"/>
            <a:ext cx="2808312" cy="20522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29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59151" y="2078197"/>
            <a:ext cx="10201908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b="1" dirty="0" smtClean="0">
                <a:solidFill>
                  <a:prstClr val="black"/>
                </a:solidFill>
              </a:rPr>
              <a:t>7.7 </a:t>
            </a:r>
            <a:r>
              <a:rPr lang="en-GB" sz="13800" b="1" dirty="0">
                <a:solidFill>
                  <a:prstClr val="black"/>
                </a:solidFill>
              </a:rPr>
              <a:t>÷ </a:t>
            </a:r>
            <a:r>
              <a:rPr lang="en-GB" sz="13800" b="1" dirty="0" smtClean="0">
                <a:solidFill>
                  <a:prstClr val="black"/>
                </a:solidFill>
              </a:rPr>
              <a:t>11 </a:t>
            </a:r>
            <a:r>
              <a:rPr lang="en-GB" sz="13800" b="1" dirty="0">
                <a:solidFill>
                  <a:prstClr val="black"/>
                </a:solidFill>
              </a:rPr>
              <a:t>= </a:t>
            </a:r>
            <a:r>
              <a:rPr lang="en-GB" sz="13800" b="1" dirty="0" smtClean="0">
                <a:solidFill>
                  <a:prstClr val="black"/>
                </a:solidFill>
              </a:rPr>
              <a:t>0.7</a:t>
            </a:r>
            <a:endParaRPr lang="en-GB" sz="13800" b="1" dirty="0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51575" y="2366229"/>
            <a:ext cx="2975806" cy="237626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rgbClr val="FF0000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45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918544" y="980728"/>
            <a:ext cx="6769744" cy="537321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7200" b="1" dirty="0">
                <a:solidFill>
                  <a:prstClr val="black"/>
                </a:solidFill>
                <a:latin typeface="Segoe Print" pitchFamily="2" charset="0"/>
              </a:rPr>
              <a:t>How many questions can you answer in 12 seconds!!</a:t>
            </a:r>
          </a:p>
        </p:txBody>
      </p:sp>
      <p:pic>
        <p:nvPicPr>
          <p:cNvPr id="5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38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918544" y="2276872"/>
            <a:ext cx="5760640" cy="3600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7200" b="1" dirty="0">
                <a:solidFill>
                  <a:prstClr val="black"/>
                </a:solidFill>
                <a:latin typeface="Segoe Print" pitchFamily="2" charset="0"/>
              </a:rPr>
              <a:t>Get your whiteboards ready!!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05" y="458605"/>
            <a:ext cx="3481877" cy="2196374"/>
          </a:xfrm>
          <a:prstGeom prst="rect">
            <a:avLst/>
          </a:prstGeom>
        </p:spPr>
      </p:pic>
      <p:pic>
        <p:nvPicPr>
          <p:cNvPr id="5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7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011574" y="764704"/>
            <a:ext cx="8188883" cy="5184576"/>
            <a:chOff x="487573" y="692696"/>
            <a:chExt cx="8188883" cy="5184576"/>
          </a:xfrm>
        </p:grpSpPr>
        <p:grpSp>
          <p:nvGrpSpPr>
            <p:cNvPr id="4" name="Group 3"/>
            <p:cNvGrpSpPr/>
            <p:nvPr/>
          </p:nvGrpSpPr>
          <p:grpSpPr>
            <a:xfrm>
              <a:off x="487573" y="692696"/>
              <a:ext cx="8188883" cy="5184576"/>
              <a:chOff x="487573" y="692696"/>
              <a:chExt cx="8188883" cy="5184576"/>
            </a:xfrm>
          </p:grpSpPr>
          <p:pic>
            <p:nvPicPr>
              <p:cNvPr id="5" name="Picture 4" descr="Screen Clippi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7573" y="692696"/>
                <a:ext cx="8188883" cy="5184576"/>
              </a:xfrm>
              <a:prstGeom prst="rect">
                <a:avLst/>
              </a:prstGeom>
            </p:spPr>
          </p:pic>
          <p:sp>
            <p:nvSpPr>
              <p:cNvPr id="3" name="Rectangle 2"/>
              <p:cNvSpPr/>
              <p:nvPr/>
            </p:nvSpPr>
            <p:spPr>
              <a:xfrm>
                <a:off x="1852568" y="1196752"/>
                <a:ext cx="5599752" cy="43204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11" name="Straight Connector 10"/>
            <p:cNvCxnSpPr>
              <a:stCxn id="3" idx="1"/>
            </p:cNvCxnSpPr>
            <p:nvPr/>
          </p:nvCxnSpPr>
          <p:spPr>
            <a:xfrm>
              <a:off x="1852568" y="3356992"/>
              <a:ext cx="559975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644008" y="1196752"/>
              <a:ext cx="0" cy="417646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78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011574" y="764704"/>
            <a:ext cx="8188883" cy="5184576"/>
            <a:chOff x="487573" y="692696"/>
            <a:chExt cx="8188883" cy="5184576"/>
          </a:xfrm>
        </p:grpSpPr>
        <p:grpSp>
          <p:nvGrpSpPr>
            <p:cNvPr id="4" name="Group 3"/>
            <p:cNvGrpSpPr/>
            <p:nvPr/>
          </p:nvGrpSpPr>
          <p:grpSpPr>
            <a:xfrm>
              <a:off x="487573" y="692696"/>
              <a:ext cx="8188883" cy="5184576"/>
              <a:chOff x="487573" y="692696"/>
              <a:chExt cx="8188883" cy="5184576"/>
            </a:xfrm>
          </p:grpSpPr>
          <p:pic>
            <p:nvPicPr>
              <p:cNvPr id="5" name="Picture 4" descr="Screen Clippi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7573" y="692696"/>
                <a:ext cx="8188883" cy="5184576"/>
              </a:xfrm>
              <a:prstGeom prst="rect">
                <a:avLst/>
              </a:prstGeom>
            </p:spPr>
          </p:pic>
          <p:sp>
            <p:nvSpPr>
              <p:cNvPr id="3" name="Rectangle 2"/>
              <p:cNvSpPr/>
              <p:nvPr/>
            </p:nvSpPr>
            <p:spPr>
              <a:xfrm>
                <a:off x="1852568" y="1196752"/>
                <a:ext cx="5599752" cy="43204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11" name="Straight Connector 10"/>
            <p:cNvCxnSpPr>
              <a:stCxn id="3" idx="1"/>
            </p:cNvCxnSpPr>
            <p:nvPr/>
          </p:nvCxnSpPr>
          <p:spPr>
            <a:xfrm>
              <a:off x="1852568" y="3356992"/>
              <a:ext cx="559975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644008" y="1196752"/>
              <a:ext cx="0" cy="417646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3215681" y="1628800"/>
            <a:ext cx="2664295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prstClr val="black"/>
                </a:solidFill>
                <a:latin typeface="Segoe Print" pitchFamily="2" charset="0"/>
              </a:rPr>
              <a:t>9x11</a:t>
            </a:r>
            <a:endParaRPr lang="en-GB" sz="54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93352" y="1628800"/>
            <a:ext cx="2664295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prstClr val="black"/>
                </a:solidFill>
                <a:latin typeface="Segoe Print" pitchFamily="2" charset="0"/>
              </a:rPr>
              <a:t>88</a:t>
            </a:r>
            <a:r>
              <a:rPr lang="en-GB" sz="5400" b="1" dirty="0" smtClean="0">
                <a:solidFill>
                  <a:prstClr val="black"/>
                </a:solidFill>
                <a:latin typeface="Segoe Print"/>
              </a:rPr>
              <a:t>÷11</a:t>
            </a:r>
            <a:endParaRPr lang="en-GB" sz="54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58353" y="3717032"/>
            <a:ext cx="3268916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prstClr val="black"/>
                </a:solidFill>
                <a:latin typeface="Segoe Print" pitchFamily="2" charset="0"/>
              </a:rPr>
              <a:t>11x  </a:t>
            </a:r>
            <a:r>
              <a:rPr lang="en-GB" sz="1000" b="1" dirty="0" smtClean="0">
                <a:solidFill>
                  <a:prstClr val="black"/>
                </a:solidFill>
                <a:latin typeface="Segoe Print" pitchFamily="2" charset="0"/>
              </a:rPr>
              <a:t> </a:t>
            </a:r>
            <a:r>
              <a:rPr lang="en-GB" sz="4800" b="1" dirty="0" smtClean="0">
                <a:solidFill>
                  <a:prstClr val="black"/>
                </a:solidFill>
                <a:latin typeface="Segoe Print" pitchFamily="2" charset="0"/>
              </a:rPr>
              <a:t>=66</a:t>
            </a:r>
            <a:endParaRPr lang="en-GB" sz="48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68009" y="3789040"/>
            <a:ext cx="3527320" cy="1296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prstClr val="black"/>
                </a:solidFill>
                <a:latin typeface="Segoe Print" pitchFamily="2" charset="0"/>
              </a:rPr>
              <a:t>55</a:t>
            </a:r>
            <a:r>
              <a:rPr lang="en-GB" sz="4800" b="1" dirty="0" smtClean="0">
                <a:solidFill>
                  <a:prstClr val="black"/>
                </a:solidFill>
                <a:latin typeface="Segoe Print"/>
              </a:rPr>
              <a:t>÷</a:t>
            </a:r>
            <a:r>
              <a:rPr lang="en-GB" sz="4800" b="1" dirty="0" smtClean="0">
                <a:solidFill>
                  <a:prstClr val="black"/>
                </a:solidFill>
                <a:latin typeface="Segoe Print" pitchFamily="2" charset="0"/>
              </a:rPr>
              <a:t>  =11</a:t>
            </a:r>
            <a:endParaRPr lang="en-GB" sz="48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9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371465" y="4149080"/>
            <a:ext cx="432048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97947" y="4201580"/>
            <a:ext cx="432048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rot="21262074">
            <a:off x="2547501" y="1133145"/>
            <a:ext cx="7241017" cy="41867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prstClr val="white"/>
                </a:solidFill>
                <a:latin typeface="Segoe Print" pitchFamily="2" charset="0"/>
              </a:rPr>
              <a:t>Time’s up!</a:t>
            </a:r>
          </a:p>
        </p:txBody>
      </p:sp>
    </p:spTree>
    <p:extLst>
      <p:ext uri="{BB962C8B-B14F-4D97-AF65-F5344CB8AC3E}">
        <p14:creationId xmlns:p14="http://schemas.microsoft.com/office/powerpoint/2010/main" val="70799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011574" y="764704"/>
            <a:ext cx="8188883" cy="5184576"/>
            <a:chOff x="487573" y="692696"/>
            <a:chExt cx="8188883" cy="5184576"/>
          </a:xfrm>
        </p:grpSpPr>
        <p:grpSp>
          <p:nvGrpSpPr>
            <p:cNvPr id="4" name="Group 3"/>
            <p:cNvGrpSpPr/>
            <p:nvPr/>
          </p:nvGrpSpPr>
          <p:grpSpPr>
            <a:xfrm>
              <a:off x="487573" y="692696"/>
              <a:ext cx="8188883" cy="5184576"/>
              <a:chOff x="487573" y="692696"/>
              <a:chExt cx="8188883" cy="5184576"/>
            </a:xfrm>
          </p:grpSpPr>
          <p:pic>
            <p:nvPicPr>
              <p:cNvPr id="5" name="Picture 4" descr="Screen Clippi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7573" y="692696"/>
                <a:ext cx="8188883" cy="5184576"/>
              </a:xfrm>
              <a:prstGeom prst="rect">
                <a:avLst/>
              </a:prstGeom>
            </p:spPr>
          </p:pic>
          <p:sp>
            <p:nvSpPr>
              <p:cNvPr id="3" name="Rectangle 2"/>
              <p:cNvSpPr/>
              <p:nvPr/>
            </p:nvSpPr>
            <p:spPr>
              <a:xfrm>
                <a:off x="1852568" y="1196752"/>
                <a:ext cx="5599752" cy="43204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11" name="Straight Connector 10"/>
            <p:cNvCxnSpPr>
              <a:stCxn id="3" idx="1"/>
            </p:cNvCxnSpPr>
            <p:nvPr/>
          </p:nvCxnSpPr>
          <p:spPr>
            <a:xfrm>
              <a:off x="1852568" y="3356992"/>
              <a:ext cx="559975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644008" y="1196752"/>
              <a:ext cx="0" cy="417646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3215681" y="1628800"/>
            <a:ext cx="2664295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99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93352" y="1628800"/>
            <a:ext cx="2664295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8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15680" y="3717032"/>
            <a:ext cx="2890334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6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15580" y="3797650"/>
            <a:ext cx="2785501" cy="12961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smtClean="0">
                <a:solidFill>
                  <a:prstClr val="black"/>
                </a:solidFill>
                <a:latin typeface="Segoe Print" pitchFamily="2" charset="0"/>
              </a:rPr>
              <a:t>6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9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367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2207568" y="1295574"/>
            <a:ext cx="5113560" cy="388843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7200" b="1" dirty="0">
                <a:solidFill>
                  <a:prstClr val="black"/>
                </a:solidFill>
                <a:latin typeface="Segoe Print" pitchFamily="2" charset="0"/>
              </a:rPr>
              <a:t>Let’s try that again.</a:t>
            </a:r>
          </a:p>
        </p:txBody>
      </p:sp>
      <p:pic>
        <p:nvPicPr>
          <p:cNvPr id="5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75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011574" y="764704"/>
            <a:ext cx="8188883" cy="5184576"/>
            <a:chOff x="487573" y="692696"/>
            <a:chExt cx="8188883" cy="5184576"/>
          </a:xfrm>
        </p:grpSpPr>
        <p:grpSp>
          <p:nvGrpSpPr>
            <p:cNvPr id="4" name="Group 3"/>
            <p:cNvGrpSpPr/>
            <p:nvPr/>
          </p:nvGrpSpPr>
          <p:grpSpPr>
            <a:xfrm>
              <a:off x="487573" y="692696"/>
              <a:ext cx="8188883" cy="5184576"/>
              <a:chOff x="487573" y="692696"/>
              <a:chExt cx="8188883" cy="5184576"/>
            </a:xfrm>
          </p:grpSpPr>
          <p:pic>
            <p:nvPicPr>
              <p:cNvPr id="5" name="Picture 4" descr="Screen Clippi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7573" y="692696"/>
                <a:ext cx="8188883" cy="5184576"/>
              </a:xfrm>
              <a:prstGeom prst="rect">
                <a:avLst/>
              </a:prstGeom>
            </p:spPr>
          </p:pic>
          <p:sp>
            <p:nvSpPr>
              <p:cNvPr id="3" name="Rectangle 2"/>
              <p:cNvSpPr/>
              <p:nvPr/>
            </p:nvSpPr>
            <p:spPr>
              <a:xfrm>
                <a:off x="1852568" y="1196752"/>
                <a:ext cx="5599752" cy="43204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11" name="Straight Connector 10"/>
            <p:cNvCxnSpPr>
              <a:stCxn id="3" idx="1"/>
            </p:cNvCxnSpPr>
            <p:nvPr/>
          </p:nvCxnSpPr>
          <p:spPr>
            <a:xfrm>
              <a:off x="1852568" y="3356992"/>
              <a:ext cx="559975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644008" y="1196752"/>
              <a:ext cx="0" cy="417646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818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011574" y="764704"/>
            <a:ext cx="8188883" cy="5184576"/>
            <a:chOff x="487573" y="692696"/>
            <a:chExt cx="8188883" cy="5184576"/>
          </a:xfrm>
        </p:grpSpPr>
        <p:grpSp>
          <p:nvGrpSpPr>
            <p:cNvPr id="4" name="Group 3"/>
            <p:cNvGrpSpPr/>
            <p:nvPr/>
          </p:nvGrpSpPr>
          <p:grpSpPr>
            <a:xfrm>
              <a:off x="487573" y="692696"/>
              <a:ext cx="8188883" cy="5184576"/>
              <a:chOff x="487573" y="692696"/>
              <a:chExt cx="8188883" cy="5184576"/>
            </a:xfrm>
          </p:grpSpPr>
          <p:pic>
            <p:nvPicPr>
              <p:cNvPr id="5" name="Picture 4" descr="Screen Clippi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7573" y="692696"/>
                <a:ext cx="8188883" cy="5184576"/>
              </a:xfrm>
              <a:prstGeom prst="rect">
                <a:avLst/>
              </a:prstGeom>
            </p:spPr>
          </p:pic>
          <p:sp>
            <p:nvSpPr>
              <p:cNvPr id="3" name="Rectangle 2"/>
              <p:cNvSpPr/>
              <p:nvPr/>
            </p:nvSpPr>
            <p:spPr>
              <a:xfrm>
                <a:off x="1852568" y="1196752"/>
                <a:ext cx="5599752" cy="43204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11" name="Straight Connector 10"/>
            <p:cNvCxnSpPr>
              <a:stCxn id="3" idx="1"/>
            </p:cNvCxnSpPr>
            <p:nvPr/>
          </p:nvCxnSpPr>
          <p:spPr>
            <a:xfrm>
              <a:off x="1852568" y="3356992"/>
              <a:ext cx="559975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644008" y="1196752"/>
              <a:ext cx="0" cy="417646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3215681" y="1628800"/>
            <a:ext cx="2664295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prstClr val="black"/>
                </a:solidFill>
                <a:latin typeface="Segoe Print" pitchFamily="2" charset="0"/>
              </a:rPr>
              <a:t>11x12</a:t>
            </a:r>
            <a:endParaRPr lang="en-GB" sz="5400" b="1" baseline="38000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93352" y="1628800"/>
            <a:ext cx="2664295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prstClr val="black"/>
                </a:solidFill>
                <a:latin typeface="Segoe Print" pitchFamily="2" charset="0"/>
              </a:rPr>
              <a:t>55÷11</a:t>
            </a:r>
            <a:endParaRPr lang="en-GB" sz="54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53912" y="3897052"/>
            <a:ext cx="4155141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prstClr val="black"/>
                </a:solidFill>
                <a:latin typeface="Segoe Print" pitchFamily="2" charset="0"/>
              </a:rPr>
              <a:t>  </a:t>
            </a:r>
            <a:r>
              <a:rPr lang="en-GB" sz="4000" b="1" dirty="0" smtClean="0">
                <a:solidFill>
                  <a:prstClr val="black"/>
                </a:solidFill>
                <a:latin typeface="Segoe Print" pitchFamily="2" charset="0"/>
              </a:rPr>
              <a:t>11x   =110</a:t>
            </a:r>
            <a:endParaRPr lang="en-GB" sz="40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06015" y="3789040"/>
            <a:ext cx="3295499" cy="1296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prstClr val="black"/>
                </a:solidFill>
                <a:latin typeface="Segoe Print" pitchFamily="2" charset="0"/>
              </a:rPr>
              <a:t>99</a:t>
            </a:r>
            <a:r>
              <a:rPr lang="en-GB" sz="4400" b="1" dirty="0" smtClean="0">
                <a:solidFill>
                  <a:prstClr val="black"/>
                </a:solidFill>
                <a:latin typeface="Segoe Print"/>
              </a:rPr>
              <a:t>÷  </a:t>
            </a:r>
            <a:r>
              <a:rPr lang="en-GB" sz="4400" b="1" dirty="0" smtClean="0">
                <a:solidFill>
                  <a:prstClr val="black"/>
                </a:solidFill>
                <a:latin typeface="Segoe Print" pitchFamily="2" charset="0"/>
              </a:rPr>
              <a:t> =9</a:t>
            </a:r>
            <a:endParaRPr lang="en-GB" sz="44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9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067227" y="4296146"/>
            <a:ext cx="432048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725499" y="4185084"/>
            <a:ext cx="432048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rot="21262074">
            <a:off x="2485505" y="931400"/>
            <a:ext cx="7241017" cy="41867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prstClr val="white"/>
                </a:solidFill>
                <a:latin typeface="Segoe Print" pitchFamily="2" charset="0"/>
              </a:rPr>
              <a:t>Time’s up!</a:t>
            </a:r>
          </a:p>
        </p:txBody>
      </p:sp>
    </p:spTree>
    <p:extLst>
      <p:ext uri="{BB962C8B-B14F-4D97-AF65-F5344CB8AC3E}">
        <p14:creationId xmlns:p14="http://schemas.microsoft.com/office/powerpoint/2010/main" val="424428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1789579" y="620689"/>
            <a:ext cx="1596069" cy="199037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 smtClean="0">
                <a:solidFill>
                  <a:srgbClr val="EEECE1"/>
                </a:solidFill>
                <a:latin typeface="Verdana" pitchFamily="34" charset="0"/>
              </a:rPr>
              <a:t>11</a:t>
            </a:r>
            <a:endParaRPr lang="en-GB" sz="6000" b="1" dirty="0">
              <a:solidFill>
                <a:srgbClr val="EEECE1"/>
              </a:solidFill>
              <a:latin typeface="Verdana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7104113" y="3861049"/>
            <a:ext cx="1596069" cy="199037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 smtClean="0">
                <a:solidFill>
                  <a:srgbClr val="EEECE1"/>
                </a:solidFill>
                <a:latin typeface="Verdana" pitchFamily="34" charset="0"/>
              </a:rPr>
              <a:t>99</a:t>
            </a:r>
            <a:endParaRPr lang="en-GB" sz="6000" b="1" dirty="0">
              <a:solidFill>
                <a:srgbClr val="EEECE1"/>
              </a:solidFill>
              <a:latin typeface="Verdana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8904312" y="3861049"/>
            <a:ext cx="1596069" cy="199037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4400" b="1" dirty="0" smtClean="0">
                <a:solidFill>
                  <a:srgbClr val="EEECE1"/>
                </a:solidFill>
                <a:latin typeface="Verdana" pitchFamily="34" charset="0"/>
              </a:rPr>
              <a:t>110</a:t>
            </a:r>
            <a:endParaRPr lang="en-GB" sz="4400" b="1" dirty="0">
              <a:solidFill>
                <a:srgbClr val="EEECE1"/>
              </a:solidFill>
              <a:latin typeface="Verdana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532226" y="620689"/>
            <a:ext cx="1596069" cy="199037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 smtClean="0">
                <a:solidFill>
                  <a:srgbClr val="EEECE1"/>
                </a:solidFill>
                <a:latin typeface="Verdana" pitchFamily="34" charset="0"/>
              </a:rPr>
              <a:t>22</a:t>
            </a:r>
            <a:endParaRPr lang="en-GB" sz="6000" b="1" dirty="0">
              <a:solidFill>
                <a:srgbClr val="EEECE1"/>
              </a:solidFill>
              <a:latin typeface="Verdana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5303913" y="620689"/>
            <a:ext cx="1596069" cy="199037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 smtClean="0">
                <a:solidFill>
                  <a:srgbClr val="EEECE1"/>
                </a:solidFill>
                <a:latin typeface="Verdana" pitchFamily="34" charset="0"/>
              </a:rPr>
              <a:t>33</a:t>
            </a:r>
            <a:endParaRPr lang="en-GB" sz="6000" b="1" dirty="0">
              <a:solidFill>
                <a:srgbClr val="EEECE1"/>
              </a:solidFill>
              <a:latin typeface="Verdana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7104113" y="620688"/>
            <a:ext cx="1596069" cy="199037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 smtClean="0">
                <a:solidFill>
                  <a:srgbClr val="EEECE1"/>
                </a:solidFill>
                <a:latin typeface="Verdana" pitchFamily="34" charset="0"/>
              </a:rPr>
              <a:t>44</a:t>
            </a:r>
            <a:endParaRPr lang="en-GB" sz="6000" b="1" dirty="0">
              <a:solidFill>
                <a:srgbClr val="EEECE1"/>
              </a:solidFill>
              <a:latin typeface="Verdan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8904313" y="620689"/>
            <a:ext cx="1596069" cy="199037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 smtClean="0">
                <a:solidFill>
                  <a:srgbClr val="EEECE1"/>
                </a:solidFill>
                <a:latin typeface="Verdana" pitchFamily="34" charset="0"/>
              </a:rPr>
              <a:t>55</a:t>
            </a:r>
            <a:endParaRPr lang="en-GB" sz="6000" b="1" dirty="0">
              <a:solidFill>
                <a:srgbClr val="EEECE1"/>
              </a:solidFill>
              <a:latin typeface="Verdana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1773860" y="3865389"/>
            <a:ext cx="1596069" cy="199037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 smtClean="0">
                <a:solidFill>
                  <a:srgbClr val="EEECE1"/>
                </a:solidFill>
                <a:latin typeface="Verdana" pitchFamily="34" charset="0"/>
              </a:rPr>
              <a:t>66</a:t>
            </a:r>
            <a:endParaRPr lang="en-GB" sz="6000" b="1" dirty="0">
              <a:solidFill>
                <a:srgbClr val="EEECE1"/>
              </a:solidFill>
              <a:latin typeface="Verdan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3538048" y="3861049"/>
            <a:ext cx="1596069" cy="199037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 smtClean="0">
                <a:solidFill>
                  <a:srgbClr val="EEECE1"/>
                </a:solidFill>
                <a:latin typeface="Verdana" pitchFamily="34" charset="0"/>
              </a:rPr>
              <a:t>77</a:t>
            </a:r>
            <a:endParaRPr lang="en-GB" sz="6000" b="1" dirty="0">
              <a:solidFill>
                <a:srgbClr val="EEECE1"/>
              </a:solidFill>
              <a:latin typeface="Verdana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5303913" y="3861049"/>
            <a:ext cx="1596069" cy="199037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 smtClean="0">
                <a:solidFill>
                  <a:srgbClr val="EEECE1"/>
                </a:solidFill>
                <a:latin typeface="Verdana" pitchFamily="34" charset="0"/>
              </a:rPr>
              <a:t>88</a:t>
            </a:r>
            <a:endParaRPr lang="en-GB" sz="6000" b="1" dirty="0">
              <a:solidFill>
                <a:srgbClr val="EEECE1"/>
              </a:solidFill>
              <a:latin typeface="Verdana" pitchFamily="34" charset="0"/>
            </a:endParaRPr>
          </a:p>
        </p:txBody>
      </p:sp>
      <p:pic>
        <p:nvPicPr>
          <p:cNvPr id="15" name="Picture 4" descr="C:\Users\Roger.Bird\Desktop\Big Maths Characters 2013\Count_Fourway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8446" y="4751557"/>
            <a:ext cx="1641584" cy="232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181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011574" y="764704"/>
            <a:ext cx="8188883" cy="5184576"/>
            <a:chOff x="487573" y="692696"/>
            <a:chExt cx="8188883" cy="5184576"/>
          </a:xfrm>
        </p:grpSpPr>
        <p:grpSp>
          <p:nvGrpSpPr>
            <p:cNvPr id="4" name="Group 3"/>
            <p:cNvGrpSpPr/>
            <p:nvPr/>
          </p:nvGrpSpPr>
          <p:grpSpPr>
            <a:xfrm>
              <a:off x="487573" y="692696"/>
              <a:ext cx="8188883" cy="5184576"/>
              <a:chOff x="487573" y="692696"/>
              <a:chExt cx="8188883" cy="5184576"/>
            </a:xfrm>
          </p:grpSpPr>
          <p:pic>
            <p:nvPicPr>
              <p:cNvPr id="5" name="Picture 4" descr="Screen Clippi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7573" y="692696"/>
                <a:ext cx="8188883" cy="5184576"/>
              </a:xfrm>
              <a:prstGeom prst="rect">
                <a:avLst/>
              </a:prstGeom>
            </p:spPr>
          </p:pic>
          <p:sp>
            <p:nvSpPr>
              <p:cNvPr id="3" name="Rectangle 2"/>
              <p:cNvSpPr/>
              <p:nvPr/>
            </p:nvSpPr>
            <p:spPr>
              <a:xfrm>
                <a:off x="1852568" y="1196752"/>
                <a:ext cx="5599752" cy="43204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11" name="Straight Connector 10"/>
            <p:cNvCxnSpPr>
              <a:stCxn id="3" idx="1"/>
            </p:cNvCxnSpPr>
            <p:nvPr/>
          </p:nvCxnSpPr>
          <p:spPr>
            <a:xfrm>
              <a:off x="1852568" y="3356992"/>
              <a:ext cx="559975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644008" y="1196752"/>
              <a:ext cx="0" cy="417646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3215681" y="1628800"/>
            <a:ext cx="2664295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132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15580" y="1669109"/>
            <a:ext cx="3159033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5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15680" y="3717032"/>
            <a:ext cx="2890334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10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15580" y="3797650"/>
            <a:ext cx="2785501" cy="12961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11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9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3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1789579" y="620689"/>
            <a:ext cx="1596069" cy="199037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 smtClean="0">
                <a:solidFill>
                  <a:srgbClr val="EEECE1"/>
                </a:solidFill>
                <a:latin typeface="Verdana" pitchFamily="34" charset="0"/>
              </a:rPr>
              <a:t>11</a:t>
            </a:r>
            <a:endParaRPr lang="en-GB" sz="6000" b="1" dirty="0">
              <a:solidFill>
                <a:srgbClr val="EEECE1"/>
              </a:solidFill>
              <a:latin typeface="Verdana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7104113" y="3861049"/>
            <a:ext cx="1596069" cy="199037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 smtClean="0">
                <a:solidFill>
                  <a:srgbClr val="EEECE1"/>
                </a:solidFill>
                <a:latin typeface="Verdana" pitchFamily="34" charset="0"/>
              </a:rPr>
              <a:t>99</a:t>
            </a:r>
            <a:endParaRPr lang="en-GB" sz="6000" b="1" dirty="0">
              <a:solidFill>
                <a:srgbClr val="EEECE1"/>
              </a:solidFill>
              <a:latin typeface="Verdana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8904312" y="3861049"/>
            <a:ext cx="1596069" cy="199037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4400" b="1" dirty="0" smtClean="0">
                <a:solidFill>
                  <a:srgbClr val="EEECE1"/>
                </a:solidFill>
                <a:latin typeface="Verdana" pitchFamily="34" charset="0"/>
              </a:rPr>
              <a:t>110</a:t>
            </a:r>
            <a:endParaRPr lang="en-GB" sz="4400" b="1" dirty="0">
              <a:solidFill>
                <a:srgbClr val="EEECE1"/>
              </a:solidFill>
              <a:latin typeface="Verdana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532226" y="620689"/>
            <a:ext cx="1596069" cy="199037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 smtClean="0">
                <a:solidFill>
                  <a:srgbClr val="EEECE1"/>
                </a:solidFill>
                <a:latin typeface="Verdana" pitchFamily="34" charset="0"/>
              </a:rPr>
              <a:t>22</a:t>
            </a:r>
            <a:endParaRPr lang="en-GB" sz="6000" b="1" dirty="0">
              <a:solidFill>
                <a:srgbClr val="EEECE1"/>
              </a:solidFill>
              <a:latin typeface="Verdana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5303913" y="620689"/>
            <a:ext cx="1596069" cy="199037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 smtClean="0">
                <a:solidFill>
                  <a:srgbClr val="EEECE1"/>
                </a:solidFill>
                <a:latin typeface="Verdana" pitchFamily="34" charset="0"/>
              </a:rPr>
              <a:t>33</a:t>
            </a:r>
            <a:endParaRPr lang="en-GB" sz="6000" b="1" dirty="0">
              <a:solidFill>
                <a:srgbClr val="EEECE1"/>
              </a:solidFill>
              <a:latin typeface="Verdana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7104113" y="620688"/>
            <a:ext cx="1596069" cy="199037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 smtClean="0">
                <a:solidFill>
                  <a:srgbClr val="EEECE1"/>
                </a:solidFill>
                <a:latin typeface="Verdana" pitchFamily="34" charset="0"/>
              </a:rPr>
              <a:t>44</a:t>
            </a:r>
            <a:endParaRPr lang="en-GB" sz="6000" b="1" dirty="0">
              <a:solidFill>
                <a:srgbClr val="EEECE1"/>
              </a:solidFill>
              <a:latin typeface="Verdan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8904313" y="620689"/>
            <a:ext cx="1596069" cy="199037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 smtClean="0">
                <a:solidFill>
                  <a:srgbClr val="EEECE1"/>
                </a:solidFill>
                <a:latin typeface="Verdana" pitchFamily="34" charset="0"/>
              </a:rPr>
              <a:t>55</a:t>
            </a:r>
            <a:endParaRPr lang="en-GB" sz="6000" b="1" dirty="0">
              <a:solidFill>
                <a:srgbClr val="EEECE1"/>
              </a:solidFill>
              <a:latin typeface="Verdana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1773860" y="3865389"/>
            <a:ext cx="1596069" cy="199037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 smtClean="0">
                <a:solidFill>
                  <a:srgbClr val="EEECE1"/>
                </a:solidFill>
                <a:latin typeface="Verdana" pitchFamily="34" charset="0"/>
              </a:rPr>
              <a:t>66</a:t>
            </a:r>
            <a:endParaRPr lang="en-GB" sz="6000" b="1" dirty="0">
              <a:solidFill>
                <a:srgbClr val="EEECE1"/>
              </a:solidFill>
              <a:latin typeface="Verdan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3538048" y="3861049"/>
            <a:ext cx="1596069" cy="199037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 smtClean="0">
                <a:solidFill>
                  <a:srgbClr val="EEECE1"/>
                </a:solidFill>
                <a:latin typeface="Verdana" pitchFamily="34" charset="0"/>
              </a:rPr>
              <a:t>77</a:t>
            </a:r>
            <a:endParaRPr lang="en-GB" sz="6000" b="1" dirty="0">
              <a:solidFill>
                <a:srgbClr val="EEECE1"/>
              </a:solidFill>
              <a:latin typeface="Verdana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5303913" y="3861049"/>
            <a:ext cx="1596069" cy="199037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 smtClean="0">
                <a:solidFill>
                  <a:srgbClr val="EEECE1"/>
                </a:solidFill>
                <a:latin typeface="Verdana" pitchFamily="34" charset="0"/>
              </a:rPr>
              <a:t>88</a:t>
            </a:r>
            <a:endParaRPr lang="en-GB" sz="6000" b="1" dirty="0">
              <a:solidFill>
                <a:srgbClr val="EEECE1"/>
              </a:solidFill>
              <a:latin typeface="Verdana" pitchFamily="34" charset="0"/>
            </a:endParaRPr>
          </a:p>
        </p:txBody>
      </p:sp>
      <p:pic>
        <p:nvPicPr>
          <p:cNvPr id="15" name="Picture 4" descr="C:\Users\Roger.Bird\Desktop\Big Maths Characters 2013\Count_Fourway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8446" y="4751557"/>
            <a:ext cx="1641584" cy="232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831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918544" y="2276872"/>
            <a:ext cx="5760640" cy="3600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7200" b="1" dirty="0">
                <a:latin typeface="Segoe Print" pitchFamily="2" charset="0"/>
              </a:rPr>
              <a:t>Get your whiteboards ready!!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05" y="458605"/>
            <a:ext cx="3481877" cy="2196374"/>
          </a:xfrm>
          <a:prstGeom prst="rect">
            <a:avLst/>
          </a:prstGeom>
        </p:spPr>
      </p:pic>
      <p:pic>
        <p:nvPicPr>
          <p:cNvPr id="5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9184945" y="3018266"/>
            <a:ext cx="2565778" cy="1487606"/>
          </a:xfrm>
          <a:prstGeom prst="wedgeRoundRectCallout">
            <a:avLst>
              <a:gd name="adj1" fmla="val -41021"/>
              <a:gd name="adj2" fmla="val 67087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X11 </a:t>
            </a:r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Multiplication Facts</a:t>
            </a:r>
            <a:endParaRPr lang="en-GB" sz="2400" b="1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06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759872"/>
            <a:chOff x="467544" y="3429000"/>
            <a:chExt cx="2798231" cy="259228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55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11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9552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5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chemeClr val="bg2"/>
                  </a:solidFill>
                  <a:latin typeface="Segoe Print" pitchFamily="2" charset="0"/>
                </a:rPr>
                <a:t>x÷</a:t>
              </a:r>
            </a:p>
          </p:txBody>
        </p:sp>
      </p:grpSp>
      <p:pic>
        <p:nvPicPr>
          <p:cNvPr id="11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318552" y="1332180"/>
            <a:ext cx="2020875" cy="285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175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759872"/>
            <a:chOff x="467544" y="3429000"/>
            <a:chExt cx="2798231" cy="259228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55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11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9552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5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chemeClr val="bg2"/>
                  </a:solidFill>
                  <a:latin typeface="Segoe Print" pitchFamily="2" charset="0"/>
                </a:rPr>
                <a:t>x÷</a:t>
              </a:r>
            </a:p>
          </p:txBody>
        </p:sp>
      </p:grpSp>
      <p:sp>
        <p:nvSpPr>
          <p:cNvPr id="2" name="Oval 1"/>
          <p:cNvSpPr/>
          <p:nvPr/>
        </p:nvSpPr>
        <p:spPr bwMode="auto">
          <a:xfrm>
            <a:off x="5142177" y="1577737"/>
            <a:ext cx="2002288" cy="2002288"/>
          </a:xfrm>
          <a:prstGeom prst="ellipse">
            <a:avLst/>
          </a:prstGeom>
          <a:noFill/>
          <a:ln w="76200" cap="flat" cmpd="sng" algn="ctr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latin typeface="Verdana" pitchFamily="34" charset="0"/>
            </a:endParaRPr>
          </a:p>
        </p:txBody>
      </p:sp>
      <p:pic>
        <p:nvPicPr>
          <p:cNvPr id="11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74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542</Words>
  <Application>Microsoft Office PowerPoint</Application>
  <PresentationFormat>Widescreen</PresentationFormat>
  <Paragraphs>374</Paragraphs>
  <Slides>50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50</vt:i4>
      </vt:variant>
    </vt:vector>
  </HeadingPairs>
  <TitlesOfParts>
    <vt:vector size="61" baseType="lpstr">
      <vt:lpstr>Arial</vt:lpstr>
      <vt:lpstr>Calibri</vt:lpstr>
      <vt:lpstr>Calibri Light</vt:lpstr>
      <vt:lpstr>Segoe Print</vt:lpstr>
      <vt:lpstr>Tempus Sans ITC</vt:lpstr>
      <vt:lpstr>Verdana</vt:lpstr>
      <vt:lpstr>Office Theme</vt:lpstr>
      <vt:lpstr>1_Office Theme</vt:lpstr>
      <vt:lpstr>4_Office Theme</vt:lpstr>
      <vt:lpstr>2_Office Theme</vt:lpstr>
      <vt:lpstr>3_Office Theme</vt:lpstr>
      <vt:lpstr>Learn Its – Step 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</dc:creator>
  <cp:lastModifiedBy>Roger</cp:lastModifiedBy>
  <cp:revision>37</cp:revision>
  <dcterms:created xsi:type="dcterms:W3CDTF">2013-10-07T09:58:56Z</dcterms:created>
  <dcterms:modified xsi:type="dcterms:W3CDTF">2013-10-09T19:49:49Z</dcterms:modified>
</cp:coreProperties>
</file>