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96" r:id="rId3"/>
    <p:sldMasterId id="2147483720" r:id="rId4"/>
    <p:sldMasterId id="2147483732" r:id="rId5"/>
  </p:sldMasterIdLst>
  <p:notesMasterIdLst>
    <p:notesMasterId r:id="rId56"/>
  </p:notesMasterIdLst>
  <p:sldIdLst>
    <p:sldId id="302" r:id="rId6"/>
    <p:sldId id="402" r:id="rId7"/>
    <p:sldId id="403" r:id="rId8"/>
    <p:sldId id="406" r:id="rId9"/>
    <p:sldId id="407" r:id="rId10"/>
    <p:sldId id="295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4" r:id="rId19"/>
    <p:sldId id="315" r:id="rId20"/>
    <p:sldId id="316" r:id="rId21"/>
    <p:sldId id="317" r:id="rId22"/>
    <p:sldId id="312" r:id="rId23"/>
    <p:sldId id="313" r:id="rId24"/>
    <p:sldId id="318" r:id="rId25"/>
    <p:sldId id="319" r:id="rId26"/>
    <p:sldId id="320" r:id="rId27"/>
    <p:sldId id="321" r:id="rId28"/>
    <p:sldId id="345" r:id="rId29"/>
    <p:sldId id="346" r:id="rId30"/>
    <p:sldId id="396" r:id="rId31"/>
    <p:sldId id="397" r:id="rId32"/>
    <p:sldId id="322" r:id="rId33"/>
    <p:sldId id="323" r:id="rId34"/>
    <p:sldId id="324" r:id="rId35"/>
    <p:sldId id="325" r:id="rId36"/>
    <p:sldId id="326" r:id="rId37"/>
    <p:sldId id="327" r:id="rId38"/>
    <p:sldId id="328" r:id="rId39"/>
    <p:sldId id="398" r:id="rId40"/>
    <p:sldId id="330" r:id="rId41"/>
    <p:sldId id="399" r:id="rId42"/>
    <p:sldId id="332" r:id="rId43"/>
    <p:sldId id="347" r:id="rId44"/>
    <p:sldId id="334" r:id="rId45"/>
    <p:sldId id="335" r:id="rId46"/>
    <p:sldId id="336" r:id="rId47"/>
    <p:sldId id="337" r:id="rId48"/>
    <p:sldId id="338" r:id="rId49"/>
    <p:sldId id="339" r:id="rId50"/>
    <p:sldId id="340" r:id="rId51"/>
    <p:sldId id="341" r:id="rId52"/>
    <p:sldId id="342" r:id="rId53"/>
    <p:sldId id="343" r:id="rId54"/>
    <p:sldId id="344" r:id="rId5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  <a:srgbClr val="CC0000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outlineViewPr>
    <p:cViewPr>
      <p:scale>
        <a:sx n="33" d="100"/>
        <a:sy n="33" d="100"/>
      </p:scale>
      <p:origin x="0" y="-472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slideMaster" Target="slideMasters/slideMaster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5D84BE-BFCB-40EF-9EAD-88673561D397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2F44B-3680-4C9D-9A2C-8E86A3EF2C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407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33F4F-12C7-450D-B454-64F2727CE805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5441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B33F4F-12C7-450D-B454-64F2727CE805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154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2F44B-3680-4C9D-9A2C-8E86A3EF2CD7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4078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2F44B-3680-4C9D-9A2C-8E86A3EF2CD7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6220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358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7625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248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2029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5900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721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49109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9251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084823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9545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0946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72568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802498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7372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9730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68868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3300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650963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3155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229350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807446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868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33101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14070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30963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45273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1416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5608-7BF9-4C98-87CF-C3C347174A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2E5-732E-4EC1-A309-EBDD3686612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338379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5608-7BF9-4C98-87CF-C3C347174A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2E5-732E-4EC1-A309-EBDD3686612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68008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5608-7BF9-4C98-87CF-C3C347174A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2E5-732E-4EC1-A309-EBDD3686612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17345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5608-7BF9-4C98-87CF-C3C347174A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2E5-732E-4EC1-A309-EBDD3686612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170233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5608-7BF9-4C98-87CF-C3C347174A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2E5-732E-4EC1-A309-EBDD3686612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07812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5608-7BF9-4C98-87CF-C3C347174A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2E5-732E-4EC1-A309-EBDD3686612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398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16420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5608-7BF9-4C98-87CF-C3C347174A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2E5-732E-4EC1-A309-EBDD3686612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62568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5608-7BF9-4C98-87CF-C3C347174A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2E5-732E-4EC1-A309-EBDD3686612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31451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5608-7BF9-4C98-87CF-C3C347174A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2E5-732E-4EC1-A309-EBDD3686612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9446161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5608-7BF9-4C98-87CF-C3C347174A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2E5-732E-4EC1-A309-EBDD3686612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01754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75608-7BF9-4C98-87CF-C3C347174A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56E2E5-732E-4EC1-A309-EBDD3686612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9637058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05780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9950992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395748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586031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020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216024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892105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419978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28012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3848563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331221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2768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2064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98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264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66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58AA04-C2C2-4574-B37A-54400FC17D35}" type="datetimeFigureOut">
              <a:rPr lang="en-GB" smtClean="0"/>
              <a:t>09/10/2013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ED618-7FC1-44C4-AA7B-87D6135D798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594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67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6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75608-7BF9-4C98-87CF-C3C347174A68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56E2E5-732E-4EC1-A309-EBDD36866129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61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07115-23F2-4FFE-87B4-FBAFB8AB4E92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09/10/2013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FA428-5572-4C2A-AAD9-6CDE5D0D394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03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4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652"/>
            <a:ext cx="10515600" cy="1325563"/>
          </a:xfrm>
        </p:spPr>
        <p:txBody>
          <a:bodyPr>
            <a:normAutofit/>
          </a:bodyPr>
          <a:lstStyle/>
          <a:p>
            <a:r>
              <a:rPr lang="en-GB" sz="4800" b="1" dirty="0" smtClean="0">
                <a:latin typeface="Segoe Print" panose="02000600000000000000" pitchFamily="2" charset="0"/>
              </a:rPr>
              <a:t>Learn Its – Step 10</a:t>
            </a:r>
            <a:endParaRPr lang="en-GB" sz="4800" b="1" dirty="0">
              <a:latin typeface="Segoe Print" panose="02000600000000000000" pitchFamily="2" charset="0"/>
            </a:endParaRPr>
          </a:p>
        </p:txBody>
      </p:sp>
      <p:grpSp>
        <p:nvGrpSpPr>
          <p:cNvPr id="44" name="Group 43"/>
          <p:cNvGrpSpPr/>
          <p:nvPr/>
        </p:nvGrpSpPr>
        <p:grpSpPr>
          <a:xfrm>
            <a:off x="1710316" y="1675101"/>
            <a:ext cx="3948752" cy="4514017"/>
            <a:chOff x="5445453" y="2058729"/>
            <a:chExt cx="3948752" cy="4514017"/>
          </a:xfrm>
        </p:grpSpPr>
        <p:sp>
          <p:nvSpPr>
            <p:cNvPr id="32" name="Rounded Rectangle 31"/>
            <p:cNvSpPr/>
            <p:nvPr/>
          </p:nvSpPr>
          <p:spPr>
            <a:xfrm>
              <a:off x="5445456" y="5781176"/>
              <a:ext cx="3507475" cy="791570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solidFill>
                    <a:schemeClr val="tx1"/>
                  </a:solidFill>
                  <a:latin typeface="Segoe Print" panose="02000600000000000000" pitchFamily="2" charset="0"/>
                </a:rPr>
                <a:t>Say Multiples 1 - 5</a:t>
              </a:r>
              <a:endParaRPr lang="en-GB" sz="2000" b="1" dirty="0">
                <a:solidFill>
                  <a:schemeClr val="tx1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5445455" y="4854669"/>
              <a:ext cx="3507475" cy="791570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solidFill>
                    <a:schemeClr val="tx1"/>
                  </a:solidFill>
                  <a:latin typeface="Segoe Print" panose="02000600000000000000" pitchFamily="2" charset="0"/>
                </a:rPr>
                <a:t>Say Multiples 1 - 10</a:t>
              </a:r>
              <a:endParaRPr lang="en-GB" sz="2000" b="1" dirty="0">
                <a:solidFill>
                  <a:schemeClr val="tx1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5445454" y="3922689"/>
              <a:ext cx="3507475" cy="791570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solidFill>
                    <a:schemeClr val="tx1"/>
                  </a:solidFill>
                  <a:latin typeface="Segoe Print" panose="02000600000000000000" pitchFamily="2" charset="0"/>
                </a:rPr>
                <a:t>Say Table</a:t>
              </a:r>
              <a:endParaRPr lang="en-GB" sz="2000" b="1" dirty="0">
                <a:solidFill>
                  <a:schemeClr val="tx1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5445454" y="2990709"/>
              <a:ext cx="3507475" cy="791570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solidFill>
                    <a:schemeClr val="tx1"/>
                  </a:solidFill>
                  <a:latin typeface="Segoe Print" panose="02000600000000000000" pitchFamily="2" charset="0"/>
                </a:rPr>
                <a:t>Jumbled Tables</a:t>
              </a:r>
              <a:endParaRPr lang="en-GB" sz="2000" b="1" dirty="0">
                <a:solidFill>
                  <a:schemeClr val="tx1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36" name="Rounded Rectangle 35"/>
            <p:cNvSpPr/>
            <p:nvPr/>
          </p:nvSpPr>
          <p:spPr>
            <a:xfrm>
              <a:off x="5445453" y="2058729"/>
              <a:ext cx="3507475" cy="791570"/>
            </a:xfrm>
            <a:prstGeom prst="roundRect">
              <a:avLst/>
            </a:prstGeom>
            <a:ln w="28575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b="1" dirty="0" smtClean="0">
                  <a:solidFill>
                    <a:schemeClr val="tx1"/>
                  </a:solidFill>
                  <a:latin typeface="Segoe Print" panose="02000600000000000000" pitchFamily="2" charset="0"/>
                </a:rPr>
                <a:t>Fact Family</a:t>
              </a:r>
              <a:endParaRPr lang="en-GB" sz="2000" b="1" dirty="0">
                <a:solidFill>
                  <a:schemeClr val="tx1"/>
                </a:solidFill>
                <a:latin typeface="Segoe Print" panose="02000600000000000000" pitchFamily="2" charset="0"/>
              </a:endParaRPr>
            </a:p>
          </p:txBody>
        </p:sp>
        <p:sp>
          <p:nvSpPr>
            <p:cNvPr id="37" name="Curved Right Arrow 36"/>
            <p:cNvSpPr/>
            <p:nvPr/>
          </p:nvSpPr>
          <p:spPr>
            <a:xfrm rot="10800000">
              <a:off x="8773233" y="5411170"/>
              <a:ext cx="586856" cy="905030"/>
            </a:xfrm>
            <a:prstGeom prst="curvedRightArrow">
              <a:avLst/>
            </a:prstGeom>
            <a:solidFill>
              <a:srgbClr val="FF33CC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1" name="Curved Right Arrow 40"/>
            <p:cNvSpPr/>
            <p:nvPr/>
          </p:nvSpPr>
          <p:spPr>
            <a:xfrm rot="10800000">
              <a:off x="8807349" y="2315275"/>
              <a:ext cx="586856" cy="905030"/>
            </a:xfrm>
            <a:prstGeom prst="curvedRightArrow">
              <a:avLst/>
            </a:prstGeom>
            <a:solidFill>
              <a:srgbClr val="FF33CC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2" name="Curved Right Arrow 41"/>
            <p:cNvSpPr/>
            <p:nvPr/>
          </p:nvSpPr>
          <p:spPr>
            <a:xfrm rot="10800000">
              <a:off x="8807349" y="3304909"/>
              <a:ext cx="586856" cy="905030"/>
            </a:xfrm>
            <a:prstGeom prst="curvedRightArrow">
              <a:avLst/>
            </a:prstGeom>
            <a:solidFill>
              <a:srgbClr val="FF33CC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43" name="Curved Right Arrow 42"/>
            <p:cNvSpPr/>
            <p:nvPr/>
          </p:nvSpPr>
          <p:spPr>
            <a:xfrm rot="10800000">
              <a:off x="8780054" y="4329213"/>
              <a:ext cx="586856" cy="905030"/>
            </a:xfrm>
            <a:prstGeom prst="curvedRightArrow">
              <a:avLst/>
            </a:prstGeom>
            <a:solidFill>
              <a:srgbClr val="FF33CC"/>
            </a:solidFill>
          </p:spPr>
          <p:style>
            <a:lnRef idx="0">
              <a:schemeClr val="dk1"/>
            </a:lnRef>
            <a:fillRef idx="3">
              <a:schemeClr val="dk1"/>
            </a:fillRef>
            <a:effectRef idx="3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sp>
        <p:nvSpPr>
          <p:cNvPr id="51" name="Rounded Rectangle 50"/>
          <p:cNvSpPr/>
          <p:nvPr/>
        </p:nvSpPr>
        <p:spPr>
          <a:xfrm>
            <a:off x="7063579" y="1675101"/>
            <a:ext cx="2736378" cy="4615031"/>
          </a:xfrm>
          <a:prstGeom prst="roundRect">
            <a:avLst/>
          </a:prstGeom>
          <a:ln w="38100">
            <a:solidFill>
              <a:srgbClr val="FF33CC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1x3=3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2x3=6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3x3=9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4x3=12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5x3=15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6x3=18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7x3=21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8x3=24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9x3=27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10x3=30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11x3=33</a:t>
            </a:r>
          </a:p>
          <a:p>
            <a:pPr algn="ctr"/>
            <a:r>
              <a:rPr lang="en-GB" sz="2400" b="1" dirty="0" smtClean="0">
                <a:solidFill>
                  <a:schemeClr val="tx1"/>
                </a:solidFill>
                <a:latin typeface="Segoe Print" panose="02000600000000000000" pitchFamily="2" charset="0"/>
              </a:rPr>
              <a:t>12x3=36</a:t>
            </a:r>
            <a:endParaRPr lang="en-GB" sz="2400" b="1" dirty="0">
              <a:solidFill>
                <a:schemeClr val="tx1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59535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00206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27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9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3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2"/>
                  </a:solidFill>
                  <a:latin typeface="Segoe Print" pitchFamily="2" charset="0"/>
                </a:rPr>
                <a:t>x÷</a:t>
              </a:r>
            </a:p>
          </p:txBody>
        </p:sp>
      </p:grp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9855" y="4000968"/>
            <a:ext cx="2020875" cy="28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35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56792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00206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27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9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3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2"/>
                  </a:solidFill>
                  <a:latin typeface="Segoe Print" pitchFamily="2" charset="0"/>
                </a:rPr>
                <a:t>x÷</a:t>
              </a:r>
            </a:p>
          </p:txBody>
        </p:sp>
      </p:grpSp>
      <p:sp>
        <p:nvSpPr>
          <p:cNvPr id="11" name="Oval 10"/>
          <p:cNvSpPr/>
          <p:nvPr/>
        </p:nvSpPr>
        <p:spPr bwMode="auto">
          <a:xfrm>
            <a:off x="6942784" y="4654426"/>
            <a:ext cx="2002288" cy="2002288"/>
          </a:xfrm>
          <a:prstGeom prst="ellipse">
            <a:avLst/>
          </a:prstGeom>
          <a:noFill/>
          <a:ln w="7620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latin typeface="Verdana" pitchFamily="34" charset="0"/>
            </a:endParaRPr>
          </a:p>
        </p:txBody>
      </p:sp>
      <p:pic>
        <p:nvPicPr>
          <p:cNvPr id="14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214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FF00FF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21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3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7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2"/>
                  </a:solidFill>
                  <a:latin typeface="Segoe Print" pitchFamily="2" charset="0"/>
                </a:rPr>
                <a:t>x÷</a:t>
              </a:r>
            </a:p>
          </p:txBody>
        </p:sp>
      </p:grp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318552" y="1266071"/>
            <a:ext cx="2020875" cy="28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021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FF00FF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21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3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7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2"/>
                  </a:solidFill>
                  <a:latin typeface="Segoe Print" pitchFamily="2" charset="0"/>
                </a:rPr>
                <a:t>x÷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5178727" y="1559514"/>
            <a:ext cx="2002288" cy="2002288"/>
          </a:xfrm>
          <a:prstGeom prst="ellipse">
            <a:avLst/>
          </a:prstGeom>
          <a:noFill/>
          <a:ln w="7620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latin typeface="Verdana" pitchFamily="34" charset="0"/>
            </a:endParaRPr>
          </a:p>
        </p:txBody>
      </p: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711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prstClr val="black"/>
                </a:solidFill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36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3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12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tx1"/>
                  </a:solidFill>
                  <a:latin typeface="Segoe Print" pitchFamily="2" charset="0"/>
                </a:rPr>
                <a:t>x÷</a:t>
              </a:r>
            </a:p>
          </p:txBody>
        </p:sp>
      </p:grp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4847" y="4000968"/>
            <a:ext cx="2020875" cy="28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8594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prstClr val="black"/>
                </a:solidFill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36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3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tx1"/>
                  </a:solidFill>
                  <a:latin typeface="Segoe Print" pitchFamily="2" charset="0"/>
                </a:rPr>
                <a:t>12</a:t>
              </a:r>
              <a:endParaRPr lang="en-GB" sz="5400" b="1" dirty="0">
                <a:solidFill>
                  <a:schemeClr val="tx1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tx1"/>
                  </a:solidFill>
                  <a:latin typeface="Segoe Print" pitchFamily="2" charset="0"/>
                </a:rPr>
                <a:t>x÷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3472649" y="4668362"/>
            <a:ext cx="2002288" cy="2002288"/>
          </a:xfrm>
          <a:prstGeom prst="ellipse">
            <a:avLst/>
          </a:prstGeom>
          <a:noFill/>
          <a:ln w="7620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  <a:latin typeface="Verdana" pitchFamily="34" charset="0"/>
            </a:endParaRPr>
          </a:p>
        </p:txBody>
      </p: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6315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prstClr val="black"/>
                </a:solidFill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556"/>
            <a:chOff x="467544" y="3429000"/>
            <a:chExt cx="2798231" cy="2592116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rgbClr val="EEECE1"/>
                  </a:solidFill>
                  <a:latin typeface="Segoe Print" pitchFamily="2" charset="0"/>
                </a:rPr>
                <a:t>30</a:t>
              </a:r>
              <a:endParaRPr lang="en-GB" sz="5400" b="1" dirty="0">
                <a:solidFill>
                  <a:srgbClr val="EEECE1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339752" y="5280615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rgbClr val="EEECE1"/>
                  </a:solidFill>
                  <a:latin typeface="Segoe Print" pitchFamily="2" charset="0"/>
                </a:rPr>
                <a:t>10</a:t>
              </a:r>
              <a:endParaRPr lang="en-GB" sz="5400" b="1" dirty="0">
                <a:solidFill>
                  <a:srgbClr val="EEECE1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01397" y="5301036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rgbClr val="EEECE1"/>
                  </a:solidFill>
                  <a:latin typeface="Segoe Print" pitchFamily="2" charset="0"/>
                </a:rPr>
                <a:t>3</a:t>
              </a:r>
              <a:endParaRPr lang="en-GB" sz="5400" b="1" dirty="0">
                <a:solidFill>
                  <a:srgbClr val="EEECE1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rgbClr val="EEECE1"/>
                  </a:solidFill>
                  <a:latin typeface="Segoe Print" pitchFamily="2" charset="0"/>
                </a:rPr>
                <a:t>x÷</a:t>
              </a:r>
            </a:p>
          </p:txBody>
        </p:sp>
      </p:grp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27192" y="1316221"/>
            <a:ext cx="2020875" cy="28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6746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solidFill>
                  <a:prstClr val="black"/>
                </a:solidFill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429325"/>
            <a:chOff x="467544" y="3429000"/>
            <a:chExt cx="2798231" cy="241226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chemeClr val="accent6">
                <a:lumMod val="50000"/>
              </a:schemeClr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prstClr val="black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rgbClr val="EEECE1"/>
                  </a:solidFill>
                  <a:latin typeface="Segoe Print" pitchFamily="2" charset="0"/>
                </a:rPr>
                <a:t>30</a:t>
              </a:r>
              <a:endParaRPr lang="en-GB" sz="5400" b="1" dirty="0">
                <a:solidFill>
                  <a:srgbClr val="EEECE1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rgbClr val="EEECE1"/>
                  </a:solidFill>
                  <a:latin typeface="Segoe Print" pitchFamily="2" charset="0"/>
                </a:rPr>
                <a:t>x÷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5178727" y="1611167"/>
            <a:ext cx="2002288" cy="2002288"/>
          </a:xfrm>
          <a:prstGeom prst="ellipse">
            <a:avLst/>
          </a:prstGeom>
          <a:noFill/>
          <a:ln w="7620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solidFill>
                <a:prstClr val="black"/>
              </a:solidFill>
              <a:latin typeface="Verdana" pitchFamily="34" charset="0"/>
            </a:endParaRPr>
          </a:p>
        </p:txBody>
      </p: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3857064" y="5008098"/>
            <a:ext cx="1312368" cy="1322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rgbClr val="EEECE1"/>
                </a:solidFill>
                <a:latin typeface="Segoe Print" pitchFamily="2" charset="0"/>
              </a:rPr>
              <a:t>3</a:t>
            </a:r>
            <a:endParaRPr lang="en-GB" sz="5400" b="1" dirty="0">
              <a:solidFill>
                <a:srgbClr val="EEECE1"/>
              </a:solidFill>
              <a:latin typeface="Segoe Pri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25270" y="4970601"/>
            <a:ext cx="1312368" cy="1322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srgbClr val="EEECE1"/>
                </a:solidFill>
                <a:latin typeface="Segoe Print" pitchFamily="2" charset="0"/>
              </a:rPr>
              <a:t>10</a:t>
            </a:r>
            <a:endParaRPr lang="en-GB" sz="5400" b="1" dirty="0">
              <a:solidFill>
                <a:srgbClr val="EEECE1"/>
              </a:solidFill>
              <a:latin typeface="Segoe Prin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5377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918544" y="2276872"/>
            <a:ext cx="5760640" cy="3600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200" b="1" dirty="0">
                <a:latin typeface="Segoe Print" pitchFamily="2" charset="0"/>
              </a:rPr>
              <a:t>Get your whiteboards ready!!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5" y="458605"/>
            <a:ext cx="3481877" cy="2196374"/>
          </a:xfrm>
          <a:prstGeom prst="rect">
            <a:avLst/>
          </a:prstGeom>
        </p:spPr>
      </p:pic>
      <p:pic>
        <p:nvPicPr>
          <p:cNvPr id="5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338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189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7567043"/>
              </p:ext>
            </p:extLst>
          </p:nvPr>
        </p:nvGraphicFramePr>
        <p:xfrm>
          <a:off x="2927648" y="449618"/>
          <a:ext cx="6269280" cy="6075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</a:tblGrid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bg1"/>
                          </a:solidFill>
                        </a:rPr>
                        <a:t>19</a:t>
                      </a:r>
                      <a:endParaRPr lang="en-GB" sz="2300" b="1" dirty="0">
                        <a:solidFill>
                          <a:schemeClr val="bg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bg1"/>
                          </a:solidFill>
                        </a:rPr>
                        <a:t>20</a:t>
                      </a:r>
                      <a:endParaRPr lang="en-GB" sz="2300" b="1" dirty="0">
                        <a:solidFill>
                          <a:schemeClr val="bg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CC"/>
                    </a:solidFill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bg1"/>
                          </a:solidFill>
                        </a:rPr>
                        <a:t>21</a:t>
                      </a:r>
                      <a:endParaRPr lang="en-GB" sz="2300" b="1" dirty="0">
                        <a:solidFill>
                          <a:schemeClr val="bg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bg1"/>
                          </a:solidFill>
                        </a:rPr>
                        <a:t>22</a:t>
                      </a:r>
                      <a:endParaRPr lang="en-GB" sz="2300" b="1" dirty="0">
                        <a:solidFill>
                          <a:schemeClr val="bg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bg1"/>
                          </a:solidFill>
                        </a:rPr>
                        <a:t>23</a:t>
                      </a:r>
                      <a:endParaRPr lang="en-GB" sz="2300" b="1" dirty="0">
                        <a:solidFill>
                          <a:schemeClr val="bg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bg1"/>
                          </a:solidFill>
                        </a:rPr>
                        <a:t>24</a:t>
                      </a:r>
                      <a:endParaRPr lang="en-GB" sz="2300" b="1" dirty="0">
                        <a:solidFill>
                          <a:schemeClr val="bg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6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33"/>
                    </a:solidFill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6022278" y="404664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079776" y="404664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503712" y="980728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896200" y="397250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248128" y="980728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44330" y="1612716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75920" y="980728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600056" y="1612716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855640" y="1612716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516223" y="1612716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73080" y="2226424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084390" y="2226424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58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952455"/>
              </p:ext>
            </p:extLst>
          </p:nvPr>
        </p:nvGraphicFramePr>
        <p:xfrm>
          <a:off x="1703512" y="476673"/>
          <a:ext cx="8653706" cy="5784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6853"/>
                <a:gridCol w="4326853"/>
              </a:tblGrid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A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B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28459">
                <a:tc>
                  <a:txBody>
                    <a:bodyPr/>
                    <a:lstStyle/>
                    <a:p>
                      <a:pPr algn="ctr"/>
                      <a:r>
                        <a:rPr lang="en-GB" sz="13800" dirty="0" smtClean="0">
                          <a:latin typeface="Segoe Print" pitchFamily="2" charset="0"/>
                        </a:rPr>
                        <a:t>6x3</a:t>
                      </a:r>
                      <a:endParaRPr lang="en-GB" sz="13800" dirty="0">
                        <a:latin typeface="Segoe Print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800" dirty="0" smtClean="0">
                          <a:latin typeface="Segoe Print" pitchFamily="2" charset="0"/>
                        </a:rPr>
                        <a:t>8x3</a:t>
                      </a: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6023992" y="1196752"/>
            <a:ext cx="0" cy="39604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458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18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24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8" name="Picture 7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946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0475524"/>
              </p:ext>
            </p:extLst>
          </p:nvPr>
        </p:nvGraphicFramePr>
        <p:xfrm>
          <a:off x="793376" y="476673"/>
          <a:ext cx="10058400" cy="5784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29200"/>
                <a:gridCol w="5029200"/>
              </a:tblGrid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A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B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28459">
                <a:tc>
                  <a:txBody>
                    <a:bodyPr/>
                    <a:lstStyle/>
                    <a:p>
                      <a:pPr algn="ctr"/>
                      <a:r>
                        <a:rPr lang="en-GB" sz="13800" dirty="0" smtClean="0">
                          <a:latin typeface="Segoe Print" pitchFamily="2" charset="0"/>
                        </a:rPr>
                        <a:t>11x3</a:t>
                      </a:r>
                      <a:endParaRPr lang="en-GB" sz="13800" dirty="0">
                        <a:latin typeface="Segoe Print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800" dirty="0" smtClean="0">
                          <a:latin typeface="Segoe Print" pitchFamily="2" charset="0"/>
                        </a:rPr>
                        <a:t>3x7</a:t>
                      </a: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023992" y="1196752"/>
            <a:ext cx="0" cy="39604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8644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33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21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8" name="Picture 7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8215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6818894"/>
              </p:ext>
            </p:extLst>
          </p:nvPr>
        </p:nvGraphicFramePr>
        <p:xfrm>
          <a:off x="818866" y="476673"/>
          <a:ext cx="10413240" cy="6078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620"/>
                <a:gridCol w="5206620"/>
              </a:tblGrid>
              <a:tr h="1616450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A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B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62311">
                <a:tc>
                  <a:txBody>
                    <a:bodyPr/>
                    <a:lstStyle/>
                    <a:p>
                      <a:pPr algn="ctr"/>
                      <a:r>
                        <a:rPr lang="en-GB" sz="13800" dirty="0" smtClean="0">
                          <a:latin typeface="Segoe Print" pitchFamily="2" charset="0"/>
                        </a:rPr>
                        <a:t>15÷3</a:t>
                      </a:r>
                      <a:endParaRPr lang="en-GB" sz="13800" dirty="0">
                        <a:latin typeface="Segoe Print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800" dirty="0" smtClean="0">
                          <a:latin typeface="Segoe Print" pitchFamily="2" charset="0"/>
                        </a:rPr>
                        <a:t>27÷3</a:t>
                      </a: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023992" y="1196752"/>
            <a:ext cx="0" cy="39604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019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5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9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8" name="Picture 7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6607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1283550"/>
              </p:ext>
            </p:extLst>
          </p:nvPr>
        </p:nvGraphicFramePr>
        <p:xfrm>
          <a:off x="818866" y="476673"/>
          <a:ext cx="10413240" cy="60787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620"/>
                <a:gridCol w="5206620"/>
              </a:tblGrid>
              <a:tr h="1616450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A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B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462311">
                <a:tc>
                  <a:txBody>
                    <a:bodyPr/>
                    <a:lstStyle/>
                    <a:p>
                      <a:pPr algn="ctr"/>
                      <a:r>
                        <a:rPr lang="en-GB" sz="13800" dirty="0" smtClean="0">
                          <a:latin typeface="Segoe Print" pitchFamily="2" charset="0"/>
                        </a:rPr>
                        <a:t>36÷3</a:t>
                      </a:r>
                      <a:endParaRPr lang="en-GB" sz="13800" dirty="0">
                        <a:latin typeface="Segoe Print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3800" dirty="0" smtClean="0">
                          <a:latin typeface="Segoe Print" pitchFamily="2" charset="0"/>
                        </a:rPr>
                        <a:t>12÷3</a:t>
                      </a: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Straight Connector 4"/>
          <p:cNvCxnSpPr/>
          <p:nvPr/>
        </p:nvCxnSpPr>
        <p:spPr>
          <a:xfrm>
            <a:off x="6023992" y="1196752"/>
            <a:ext cx="0" cy="39604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357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12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4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8" name="Picture 7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559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823095"/>
              </p:ext>
            </p:extLst>
          </p:nvPr>
        </p:nvGraphicFramePr>
        <p:xfrm>
          <a:off x="726140" y="476673"/>
          <a:ext cx="9631078" cy="5784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15539"/>
                <a:gridCol w="4815539"/>
              </a:tblGrid>
              <a:tr h="1656184"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A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6600" dirty="0" smtClean="0">
                          <a:solidFill>
                            <a:schemeClr val="tx1"/>
                          </a:solidFill>
                          <a:latin typeface="Segoe Print" pitchFamily="2" charset="0"/>
                        </a:rPr>
                        <a:t>B</a:t>
                      </a:r>
                      <a:endParaRPr lang="en-GB" sz="6600" dirty="0">
                        <a:solidFill>
                          <a:schemeClr val="tx1"/>
                        </a:solidFill>
                        <a:latin typeface="Segoe Print" pitchFamily="2" charset="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4128459">
                <a:tc>
                  <a:txBody>
                    <a:bodyPr/>
                    <a:lstStyle/>
                    <a:p>
                      <a:pPr algn="ctr"/>
                      <a:endParaRPr lang="en-GB" sz="2800" dirty="0" smtClean="0">
                        <a:latin typeface="Segoe Print" pitchFamily="2" charset="0"/>
                      </a:endParaRPr>
                    </a:p>
                    <a:p>
                      <a:pPr algn="ctr"/>
                      <a:r>
                        <a:rPr lang="en-GB" sz="9600" dirty="0" smtClean="0">
                          <a:latin typeface="Segoe Print" pitchFamily="2" charset="0"/>
                        </a:rPr>
                        <a:t>4x300</a:t>
                      </a:r>
                      <a:endParaRPr lang="en-GB" sz="9600" dirty="0">
                        <a:latin typeface="Segoe Print" pitchFamily="2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800" dirty="0" smtClean="0">
                        <a:latin typeface="Segoe Print" pitchFamily="2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600" dirty="0" smtClean="0">
                          <a:latin typeface="Segoe Print" pitchFamily="2" charset="0"/>
                        </a:rPr>
                        <a:t>9x0.3</a:t>
                      </a:r>
                    </a:p>
                    <a:p>
                      <a:endParaRPr lang="en-GB" dirty="0"/>
                    </a:p>
                  </a:txBody>
                  <a:tcPr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6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50032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ular Callout 1"/>
          <p:cNvSpPr/>
          <p:nvPr/>
        </p:nvSpPr>
        <p:spPr>
          <a:xfrm>
            <a:off x="5879977" y="5296635"/>
            <a:ext cx="1944215" cy="1275680"/>
          </a:xfrm>
          <a:prstGeom prst="wedgeRoundRectCallout">
            <a:avLst>
              <a:gd name="adj1" fmla="val 70116"/>
              <a:gd name="adj2" fmla="val -25205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Segoe Print" panose="02000600000000000000" pitchFamily="2" charset="0"/>
              </a:rPr>
              <a:t>This is </a:t>
            </a:r>
          </a:p>
          <a:p>
            <a:pPr algn="ctr"/>
            <a:r>
              <a:rPr lang="en-GB" sz="2000" dirty="0">
                <a:solidFill>
                  <a:prstClr val="black"/>
                </a:solidFill>
                <a:latin typeface="Segoe Print" panose="02000600000000000000" pitchFamily="2" charset="0"/>
              </a:rPr>
              <a:t>more challenging!</a:t>
            </a:r>
          </a:p>
        </p:txBody>
      </p:sp>
      <p:sp>
        <p:nvSpPr>
          <p:cNvPr id="9" name="Rounded Rectangular Callout 8"/>
          <p:cNvSpPr/>
          <p:nvPr/>
        </p:nvSpPr>
        <p:spPr>
          <a:xfrm>
            <a:off x="3471529" y="4198319"/>
            <a:ext cx="1540235" cy="1450639"/>
          </a:xfrm>
          <a:prstGeom prst="wedgeRoundRectCallout">
            <a:avLst>
              <a:gd name="adj1" fmla="val -76563"/>
              <a:gd name="adj2" fmla="val -9007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000" dirty="0">
                <a:solidFill>
                  <a:prstClr val="black"/>
                </a:solidFill>
                <a:latin typeface="Segoe Print" panose="02000600000000000000" pitchFamily="2" charset="0"/>
              </a:rPr>
              <a:t>Changing the ‘thing’!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879977" y="1169858"/>
            <a:ext cx="0" cy="3960440"/>
          </a:xfrm>
          <a:prstGeom prst="line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2936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1574" y="692696"/>
            <a:ext cx="8188883" cy="5184576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719604" y="3043650"/>
            <a:ext cx="3514335" cy="20882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1200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324770" y="2985233"/>
            <a:ext cx="2579542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 smtClean="0">
                <a:solidFill>
                  <a:prstClr val="black"/>
                </a:solidFill>
                <a:latin typeface="Segoe Print" pitchFamily="2" charset="0"/>
              </a:rPr>
              <a:t>2.7</a:t>
            </a:r>
            <a:endParaRPr lang="en-GB" sz="96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8" name="Picture 7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85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927648" y="449618"/>
          <a:ext cx="6269280" cy="60757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  <a:gridCol w="626928"/>
              </a:tblGrid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9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GB" sz="2300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29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39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49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59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69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79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89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90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7573"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91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92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93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94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95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96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97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98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300" b="1" dirty="0" smtClean="0">
                          <a:solidFill>
                            <a:schemeClr val="tx1"/>
                          </a:solidFill>
                        </a:rPr>
                        <a:t>99</a:t>
                      </a:r>
                      <a:endParaRPr lang="en-GB" sz="23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en-GB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116512" marR="116512" marT="58256" marB="5825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" name="Oval 2"/>
          <p:cNvSpPr/>
          <p:nvPr/>
        </p:nvSpPr>
        <p:spPr>
          <a:xfrm>
            <a:off x="6022278" y="404664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079776" y="404664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503712" y="980728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7896200" y="397250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248128" y="980728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4744330" y="1612716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375920" y="980728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600056" y="1612716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855640" y="1612716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8516223" y="1612716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5973080" y="2226424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4084390" y="2226424"/>
            <a:ext cx="792088" cy="720080"/>
          </a:xfrm>
          <a:prstGeom prst="ellipse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572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5520" y="1916832"/>
            <a:ext cx="8712968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6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3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18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02949" y="2628487"/>
            <a:ext cx="1771065" cy="177106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10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5520" y="1916832"/>
            <a:ext cx="8712968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6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3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18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67943" y="2348880"/>
            <a:ext cx="1713582" cy="2088232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0818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5520" y="1916832"/>
            <a:ext cx="8712968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7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3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21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040216" y="2384884"/>
            <a:ext cx="2448272" cy="201622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40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5520" y="1916832"/>
            <a:ext cx="8712968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7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3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21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7724461" y="2276872"/>
            <a:ext cx="2736304" cy="2232248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93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7672" y="1943726"/>
            <a:ext cx="9977209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12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3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36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76376" y="2550595"/>
            <a:ext cx="2279518" cy="1953743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312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47672" y="1943726"/>
            <a:ext cx="9977209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12 </a:t>
            </a:r>
            <a:r>
              <a:rPr lang="en-GB" sz="16600" b="1" dirty="0">
                <a:solidFill>
                  <a:prstClr val="black"/>
                </a:solidFill>
              </a:rPr>
              <a:t>x </a:t>
            </a:r>
            <a:r>
              <a:rPr lang="en-GB" sz="16600" b="1" dirty="0" smtClean="0">
                <a:solidFill>
                  <a:prstClr val="black"/>
                </a:solidFill>
              </a:rPr>
              <a:t>3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36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035423" y="2231758"/>
            <a:ext cx="2581835" cy="23762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24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1197" y="1970621"/>
            <a:ext cx="9785049" cy="2991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33 </a:t>
            </a:r>
            <a:r>
              <a:rPr lang="en-GB" sz="16600" b="1" dirty="0">
                <a:solidFill>
                  <a:prstClr val="black"/>
                </a:solidFill>
              </a:rPr>
              <a:t>÷ </a:t>
            </a:r>
            <a:r>
              <a:rPr lang="en-GB" sz="16600" b="1" dirty="0" smtClean="0">
                <a:solidFill>
                  <a:prstClr val="black"/>
                </a:solidFill>
              </a:rPr>
              <a:t>3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11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95327" y="2574650"/>
            <a:ext cx="2376264" cy="2052228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616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1197" y="1970621"/>
            <a:ext cx="9785049" cy="299134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33 </a:t>
            </a:r>
            <a:r>
              <a:rPr lang="en-GB" sz="16600" b="1" dirty="0">
                <a:solidFill>
                  <a:prstClr val="black"/>
                </a:solidFill>
              </a:rPr>
              <a:t>÷ </a:t>
            </a:r>
            <a:r>
              <a:rPr lang="en-GB" sz="16600" b="1" dirty="0" smtClean="0">
                <a:solidFill>
                  <a:prstClr val="black"/>
                </a:solidFill>
              </a:rPr>
              <a:t>3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11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097037" y="2397895"/>
            <a:ext cx="2759782" cy="23762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370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28662" y="1985071"/>
            <a:ext cx="10140286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27 </a:t>
            </a:r>
            <a:r>
              <a:rPr lang="en-GB" sz="16600" b="1" dirty="0">
                <a:solidFill>
                  <a:prstClr val="black"/>
                </a:solidFill>
              </a:rPr>
              <a:t>÷ </a:t>
            </a:r>
            <a:r>
              <a:rPr lang="en-GB" sz="16600" b="1" dirty="0" smtClean="0">
                <a:solidFill>
                  <a:prstClr val="black"/>
                </a:solidFill>
              </a:rPr>
              <a:t>3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9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30695" y="2435121"/>
            <a:ext cx="2376264" cy="20522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89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28662" y="1985071"/>
            <a:ext cx="10140286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600" b="1" dirty="0" smtClean="0">
                <a:solidFill>
                  <a:prstClr val="black"/>
                </a:solidFill>
              </a:rPr>
              <a:t>27 </a:t>
            </a:r>
            <a:r>
              <a:rPr lang="en-GB" sz="16600" b="1" dirty="0">
                <a:solidFill>
                  <a:prstClr val="black"/>
                </a:solidFill>
              </a:rPr>
              <a:t>÷ </a:t>
            </a:r>
            <a:r>
              <a:rPr lang="en-GB" sz="16600" b="1" dirty="0" smtClean="0">
                <a:solidFill>
                  <a:prstClr val="black"/>
                </a:solidFill>
              </a:rPr>
              <a:t>3 </a:t>
            </a:r>
            <a:r>
              <a:rPr lang="en-GB" sz="16600" b="1" dirty="0">
                <a:solidFill>
                  <a:prstClr val="black"/>
                </a:solidFill>
              </a:rPr>
              <a:t>= </a:t>
            </a:r>
            <a:r>
              <a:rPr lang="en-GB" sz="16600" b="1" dirty="0" smtClean="0">
                <a:solidFill>
                  <a:prstClr val="black"/>
                </a:solidFill>
              </a:rPr>
              <a:t>9</a:t>
            </a:r>
            <a:endParaRPr lang="en-GB" sz="166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701015" y="2386054"/>
            <a:ext cx="2759782" cy="23762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871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1789579" y="620689"/>
            <a:ext cx="1596069" cy="19903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7104113" y="3861049"/>
            <a:ext cx="1596069" cy="19903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27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8904312" y="3861049"/>
            <a:ext cx="1596069" cy="19903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30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532226" y="620689"/>
            <a:ext cx="1596069" cy="19903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6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5303913" y="620689"/>
            <a:ext cx="1596069" cy="19903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9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7104113" y="620688"/>
            <a:ext cx="1596069" cy="19903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12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8904313" y="620689"/>
            <a:ext cx="1596069" cy="19903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15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1773860" y="3865389"/>
            <a:ext cx="1596069" cy="19903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18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3538048" y="3861049"/>
            <a:ext cx="1596069" cy="19903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21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5303913" y="3861049"/>
            <a:ext cx="1596069" cy="19903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866903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31504" y="1916832"/>
            <a:ext cx="8856984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b="1" dirty="0" smtClean="0">
                <a:solidFill>
                  <a:prstClr val="black"/>
                </a:solidFill>
              </a:rPr>
              <a:t>120 </a:t>
            </a:r>
            <a:r>
              <a:rPr lang="en-GB" sz="13800" b="1" dirty="0">
                <a:solidFill>
                  <a:prstClr val="black"/>
                </a:solidFill>
              </a:rPr>
              <a:t>÷ </a:t>
            </a:r>
            <a:r>
              <a:rPr lang="en-GB" sz="13800" b="1" dirty="0" smtClean="0">
                <a:solidFill>
                  <a:prstClr val="black"/>
                </a:solidFill>
              </a:rPr>
              <a:t>3 </a:t>
            </a:r>
            <a:r>
              <a:rPr lang="en-GB" sz="13800" b="1" dirty="0">
                <a:solidFill>
                  <a:prstClr val="black"/>
                </a:solidFill>
              </a:rPr>
              <a:t>= </a:t>
            </a:r>
            <a:r>
              <a:rPr lang="en-GB" sz="13800" b="1" dirty="0" smtClean="0">
                <a:solidFill>
                  <a:prstClr val="black"/>
                </a:solidFill>
              </a:rPr>
              <a:t>40</a:t>
            </a:r>
            <a:endParaRPr lang="en-GB" sz="13800" b="1" dirty="0">
              <a:solidFill>
                <a:prstClr val="black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31504" y="2366882"/>
            <a:ext cx="2808312" cy="205222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29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31504" y="1916832"/>
            <a:ext cx="8856984" cy="29523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3800" b="1" dirty="0" smtClean="0">
                <a:solidFill>
                  <a:prstClr val="black"/>
                </a:solidFill>
              </a:rPr>
              <a:t>120 </a:t>
            </a:r>
            <a:r>
              <a:rPr lang="en-GB" sz="13800" b="1" dirty="0">
                <a:solidFill>
                  <a:prstClr val="black"/>
                </a:solidFill>
              </a:rPr>
              <a:t>÷ </a:t>
            </a:r>
            <a:r>
              <a:rPr lang="en-GB" sz="13800" b="1" dirty="0" smtClean="0">
                <a:solidFill>
                  <a:prstClr val="black"/>
                </a:solidFill>
              </a:rPr>
              <a:t>3 </a:t>
            </a:r>
            <a:r>
              <a:rPr lang="en-GB" sz="13800" b="1" dirty="0">
                <a:solidFill>
                  <a:prstClr val="black"/>
                </a:solidFill>
              </a:rPr>
              <a:t>= </a:t>
            </a:r>
            <a:r>
              <a:rPr lang="en-GB" sz="13800" b="1" dirty="0" smtClean="0">
                <a:solidFill>
                  <a:prstClr val="black"/>
                </a:solidFill>
              </a:rPr>
              <a:t>40</a:t>
            </a:r>
            <a:endParaRPr lang="en-GB" sz="13800" b="1" dirty="0">
              <a:solidFill>
                <a:prstClr val="black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608026" y="2276872"/>
            <a:ext cx="2975806" cy="2376264"/>
          </a:xfrm>
          <a:prstGeom prst="ellipse">
            <a:avLst/>
          </a:pr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9600" b="1" dirty="0">
              <a:solidFill>
                <a:srgbClr val="FF0000"/>
              </a:solidFill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51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918544" y="980728"/>
            <a:ext cx="6769744" cy="53732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200" b="1" dirty="0">
                <a:solidFill>
                  <a:prstClr val="black"/>
                </a:solidFill>
                <a:latin typeface="Segoe Print" pitchFamily="2" charset="0"/>
              </a:rPr>
              <a:t>How many questions can you answer in 12 seconds!!</a:t>
            </a:r>
          </a:p>
        </p:txBody>
      </p:sp>
      <p:pic>
        <p:nvPicPr>
          <p:cNvPr id="5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2738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918544" y="2276872"/>
            <a:ext cx="5760640" cy="3600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200" b="1" dirty="0">
                <a:solidFill>
                  <a:prstClr val="black"/>
                </a:solidFill>
                <a:latin typeface="Segoe Print" pitchFamily="2" charset="0"/>
              </a:rPr>
              <a:t>Get your whiteboards ready!!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5" y="458605"/>
            <a:ext cx="3481877" cy="2196374"/>
          </a:xfrm>
          <a:prstGeom prst="rect">
            <a:avLst/>
          </a:prstGeom>
        </p:spPr>
      </p:pic>
      <p:pic>
        <p:nvPicPr>
          <p:cNvPr id="5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37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78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215681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prstClr val="black"/>
                </a:solidFill>
                <a:latin typeface="Segoe Print" pitchFamily="2" charset="0"/>
              </a:rPr>
              <a:t>8x3</a:t>
            </a:r>
            <a:endParaRPr lang="en-GB" sz="54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93352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prstClr val="black"/>
                </a:solidFill>
                <a:latin typeface="Segoe Print" pitchFamily="2" charset="0"/>
              </a:rPr>
              <a:t>15</a:t>
            </a:r>
            <a:r>
              <a:rPr lang="en-GB" sz="5400" b="1" dirty="0" smtClean="0">
                <a:solidFill>
                  <a:prstClr val="black"/>
                </a:solidFill>
                <a:latin typeface="Segoe Print"/>
              </a:rPr>
              <a:t>÷3</a:t>
            </a:r>
            <a:endParaRPr lang="en-GB" sz="54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15680" y="3717032"/>
            <a:ext cx="2890334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prstClr val="black"/>
                </a:solidFill>
                <a:latin typeface="Segoe Print" pitchFamily="2" charset="0"/>
              </a:rPr>
              <a:t>6x  </a:t>
            </a:r>
            <a:r>
              <a:rPr lang="en-GB" sz="1000" b="1" dirty="0" smtClean="0">
                <a:solidFill>
                  <a:prstClr val="black"/>
                </a:solidFill>
                <a:latin typeface="Segoe Print" pitchFamily="2" charset="0"/>
              </a:rPr>
              <a:t> </a:t>
            </a:r>
            <a:r>
              <a:rPr lang="en-GB" sz="4800" b="1" dirty="0" smtClean="0">
                <a:solidFill>
                  <a:prstClr val="black"/>
                </a:solidFill>
                <a:latin typeface="Segoe Print" pitchFamily="2" charset="0"/>
              </a:rPr>
              <a:t>=18</a:t>
            </a:r>
            <a:endParaRPr lang="en-GB" sz="48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0017" y="3789040"/>
            <a:ext cx="2785501" cy="12961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800" b="1" dirty="0" smtClean="0">
                <a:solidFill>
                  <a:prstClr val="black"/>
                </a:solidFill>
                <a:latin typeface="Segoe Print" pitchFamily="2" charset="0"/>
              </a:rPr>
              <a:t>27</a:t>
            </a:r>
            <a:r>
              <a:rPr lang="en-GB" sz="4800" b="1" dirty="0" smtClean="0">
                <a:solidFill>
                  <a:prstClr val="black"/>
                </a:solidFill>
                <a:latin typeface="Segoe Print"/>
              </a:rPr>
              <a:t>÷</a:t>
            </a:r>
            <a:r>
              <a:rPr lang="en-GB" sz="4800" b="1" dirty="0" smtClean="0">
                <a:solidFill>
                  <a:prstClr val="black"/>
                </a:solidFill>
                <a:latin typeface="Segoe Print" pitchFamily="2" charset="0"/>
              </a:rPr>
              <a:t>  =3</a:t>
            </a:r>
            <a:endParaRPr lang="en-GB" sz="48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228799" y="4149080"/>
            <a:ext cx="432048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32767" y="4221088"/>
            <a:ext cx="432048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rot="21262074">
            <a:off x="2547501" y="1133145"/>
            <a:ext cx="7241017" cy="41867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prstClr val="white"/>
                </a:solidFill>
                <a:latin typeface="Segoe Print" pitchFamily="2" charset="0"/>
              </a:rPr>
              <a:t>Time’s up!</a:t>
            </a:r>
          </a:p>
        </p:txBody>
      </p:sp>
    </p:spTree>
    <p:extLst>
      <p:ext uri="{BB962C8B-B14F-4D97-AF65-F5344CB8AC3E}">
        <p14:creationId xmlns:p14="http://schemas.microsoft.com/office/powerpoint/2010/main" val="707993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215681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24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93352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5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15680" y="3717032"/>
            <a:ext cx="2890334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3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15580" y="3797650"/>
            <a:ext cx="2785501" cy="12961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9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67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2207568" y="1295574"/>
            <a:ext cx="5113560" cy="388843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200" b="1" dirty="0">
                <a:solidFill>
                  <a:prstClr val="black"/>
                </a:solidFill>
                <a:latin typeface="Segoe Print" pitchFamily="2" charset="0"/>
              </a:rPr>
              <a:t>Let’s try that again.</a:t>
            </a:r>
          </a:p>
        </p:txBody>
      </p:sp>
      <p:pic>
        <p:nvPicPr>
          <p:cNvPr id="5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375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38182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215681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prstClr val="black"/>
                </a:solidFill>
                <a:latin typeface="Segoe Print" pitchFamily="2" charset="0"/>
              </a:rPr>
              <a:t>12x3</a:t>
            </a:r>
            <a:endParaRPr lang="en-GB" sz="5400" b="1" baseline="38000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93352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5400" b="1" dirty="0" smtClean="0">
                <a:solidFill>
                  <a:prstClr val="black"/>
                </a:solidFill>
                <a:latin typeface="Segoe Print" pitchFamily="2" charset="0"/>
              </a:rPr>
              <a:t>21÷3</a:t>
            </a:r>
            <a:endParaRPr lang="en-GB" sz="54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063043" y="3717032"/>
            <a:ext cx="3104963" cy="13681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prstClr val="black"/>
                </a:solidFill>
                <a:latin typeface="Segoe Print" pitchFamily="2" charset="0"/>
              </a:rPr>
              <a:t>  </a:t>
            </a:r>
            <a:r>
              <a:rPr lang="en-GB" sz="4800" b="1" dirty="0" smtClean="0">
                <a:solidFill>
                  <a:prstClr val="black"/>
                </a:solidFill>
                <a:latin typeface="Segoe Print" pitchFamily="2" charset="0"/>
              </a:rPr>
              <a:t>3x   =30</a:t>
            </a:r>
            <a:endParaRPr lang="en-GB" sz="48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40016" y="3789040"/>
            <a:ext cx="2817630" cy="12961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b="1" dirty="0" smtClean="0">
                <a:solidFill>
                  <a:prstClr val="black"/>
                </a:solidFill>
                <a:latin typeface="Segoe Print" pitchFamily="2" charset="0"/>
              </a:rPr>
              <a:t>33</a:t>
            </a:r>
            <a:r>
              <a:rPr lang="en-GB" sz="4400" b="1" dirty="0" smtClean="0">
                <a:solidFill>
                  <a:prstClr val="black"/>
                </a:solidFill>
                <a:latin typeface="Segoe Print"/>
              </a:rPr>
              <a:t>÷  </a:t>
            </a:r>
            <a:r>
              <a:rPr lang="en-GB" sz="4400" b="1" dirty="0" smtClean="0">
                <a:solidFill>
                  <a:prstClr val="black"/>
                </a:solidFill>
                <a:latin typeface="Segoe Print" pitchFamily="2" charset="0"/>
              </a:rPr>
              <a:t> =3</a:t>
            </a:r>
            <a:endParaRPr lang="en-GB" sz="44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4212013" y="4149080"/>
            <a:ext cx="432048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23700" y="4221088"/>
            <a:ext cx="432048" cy="432048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 rot="21262074">
            <a:off x="2485505" y="931400"/>
            <a:ext cx="7241017" cy="418677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600" b="1" dirty="0">
                <a:solidFill>
                  <a:prstClr val="white"/>
                </a:solidFill>
                <a:latin typeface="Segoe Print" pitchFamily="2" charset="0"/>
              </a:rPr>
              <a:t>Time’s up!</a:t>
            </a:r>
          </a:p>
        </p:txBody>
      </p:sp>
    </p:spTree>
    <p:extLst>
      <p:ext uri="{BB962C8B-B14F-4D97-AF65-F5344CB8AC3E}">
        <p14:creationId xmlns:p14="http://schemas.microsoft.com/office/powerpoint/2010/main" val="4244280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 bwMode="auto">
          <a:xfrm>
            <a:off x="1789579" y="620689"/>
            <a:ext cx="1596069" cy="19903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3</a:t>
            </a:r>
          </a:p>
        </p:txBody>
      </p:sp>
      <p:sp>
        <p:nvSpPr>
          <p:cNvPr id="6" name="Rounded Rectangle 5"/>
          <p:cNvSpPr/>
          <p:nvPr/>
        </p:nvSpPr>
        <p:spPr bwMode="auto">
          <a:xfrm>
            <a:off x="7104113" y="3861049"/>
            <a:ext cx="1596069" cy="19903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27</a:t>
            </a:r>
          </a:p>
        </p:txBody>
      </p:sp>
      <p:sp>
        <p:nvSpPr>
          <p:cNvPr id="7" name="Rounded Rectangle 6"/>
          <p:cNvSpPr/>
          <p:nvPr/>
        </p:nvSpPr>
        <p:spPr bwMode="auto">
          <a:xfrm>
            <a:off x="8904312" y="3861049"/>
            <a:ext cx="1596069" cy="19903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30</a:t>
            </a:r>
          </a:p>
        </p:txBody>
      </p:sp>
      <p:sp>
        <p:nvSpPr>
          <p:cNvPr id="8" name="Rounded Rectangle 7"/>
          <p:cNvSpPr/>
          <p:nvPr/>
        </p:nvSpPr>
        <p:spPr bwMode="auto">
          <a:xfrm>
            <a:off x="3532226" y="620689"/>
            <a:ext cx="1596069" cy="19903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6</a:t>
            </a:r>
          </a:p>
        </p:txBody>
      </p:sp>
      <p:sp>
        <p:nvSpPr>
          <p:cNvPr id="9" name="Rounded Rectangle 8"/>
          <p:cNvSpPr/>
          <p:nvPr/>
        </p:nvSpPr>
        <p:spPr bwMode="auto">
          <a:xfrm>
            <a:off x="5303913" y="620689"/>
            <a:ext cx="1596069" cy="19903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9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7104113" y="620688"/>
            <a:ext cx="1596069" cy="19903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12</a:t>
            </a:r>
          </a:p>
        </p:txBody>
      </p:sp>
      <p:sp>
        <p:nvSpPr>
          <p:cNvPr id="11" name="Rounded Rectangle 10"/>
          <p:cNvSpPr/>
          <p:nvPr/>
        </p:nvSpPr>
        <p:spPr bwMode="auto">
          <a:xfrm>
            <a:off x="8904313" y="620689"/>
            <a:ext cx="1596069" cy="19903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15</a:t>
            </a:r>
          </a:p>
        </p:txBody>
      </p:sp>
      <p:sp>
        <p:nvSpPr>
          <p:cNvPr id="12" name="Rounded Rectangle 11"/>
          <p:cNvSpPr/>
          <p:nvPr/>
        </p:nvSpPr>
        <p:spPr bwMode="auto">
          <a:xfrm>
            <a:off x="1773860" y="3865389"/>
            <a:ext cx="1596069" cy="19903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18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3538048" y="3861049"/>
            <a:ext cx="1596069" cy="19903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21</a:t>
            </a:r>
          </a:p>
        </p:txBody>
      </p:sp>
      <p:sp>
        <p:nvSpPr>
          <p:cNvPr id="14" name="Rounded Rectangle 13"/>
          <p:cNvSpPr/>
          <p:nvPr/>
        </p:nvSpPr>
        <p:spPr bwMode="auto">
          <a:xfrm>
            <a:off x="5303913" y="3861049"/>
            <a:ext cx="1596069" cy="1990375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6000" b="1" dirty="0">
                <a:solidFill>
                  <a:srgbClr val="EEECE1"/>
                </a:solidFill>
                <a:latin typeface="Verdana" pitchFamily="34" charset="0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374246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376567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40794" y="2996952"/>
            <a:ext cx="2232248" cy="208823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2011574" y="764704"/>
            <a:ext cx="8188883" cy="5184576"/>
            <a:chOff x="487573" y="692696"/>
            <a:chExt cx="8188883" cy="5184576"/>
          </a:xfrm>
        </p:grpSpPr>
        <p:grpSp>
          <p:nvGrpSpPr>
            <p:cNvPr id="4" name="Group 3"/>
            <p:cNvGrpSpPr/>
            <p:nvPr/>
          </p:nvGrpSpPr>
          <p:grpSpPr>
            <a:xfrm>
              <a:off x="487573" y="692696"/>
              <a:ext cx="8188883" cy="5184576"/>
              <a:chOff x="487573" y="692696"/>
              <a:chExt cx="8188883" cy="5184576"/>
            </a:xfrm>
          </p:grpSpPr>
          <p:pic>
            <p:nvPicPr>
              <p:cNvPr id="5" name="Picture 4" descr="Screen Clipping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87573" y="692696"/>
                <a:ext cx="8188883" cy="5184576"/>
              </a:xfrm>
              <a:prstGeom prst="rect">
                <a:avLst/>
              </a:prstGeom>
            </p:spPr>
          </p:pic>
          <p:sp>
            <p:nvSpPr>
              <p:cNvPr id="3" name="Rectangle 2"/>
              <p:cNvSpPr/>
              <p:nvPr/>
            </p:nvSpPr>
            <p:spPr>
              <a:xfrm>
                <a:off x="1852568" y="1196752"/>
                <a:ext cx="5599752" cy="4320480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>
                  <a:solidFill>
                    <a:prstClr val="white"/>
                  </a:solidFill>
                </a:endParaRPr>
              </a:p>
            </p:txBody>
          </p:sp>
        </p:grpSp>
        <p:cxnSp>
          <p:nvCxnSpPr>
            <p:cNvPr id="11" name="Straight Connector 10"/>
            <p:cNvCxnSpPr>
              <a:stCxn id="3" idx="1"/>
            </p:cNvCxnSpPr>
            <p:nvPr/>
          </p:nvCxnSpPr>
          <p:spPr>
            <a:xfrm>
              <a:off x="1852568" y="3356992"/>
              <a:ext cx="5599751" cy="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644008" y="1196752"/>
              <a:ext cx="0" cy="4176464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3797" y="4535518"/>
            <a:ext cx="1642770" cy="2322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3215681" y="1628800"/>
            <a:ext cx="2664295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36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393352" y="1628800"/>
            <a:ext cx="3159033" cy="122413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7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215680" y="3717032"/>
            <a:ext cx="2890334" cy="13681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10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6215580" y="3797650"/>
            <a:ext cx="2785501" cy="12961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200" b="1" dirty="0" smtClean="0">
                <a:solidFill>
                  <a:prstClr val="black"/>
                </a:solidFill>
                <a:latin typeface="Segoe Print" pitchFamily="2" charset="0"/>
              </a:rPr>
              <a:t>11</a:t>
            </a:r>
            <a:endParaRPr lang="en-GB" sz="7200" b="1" dirty="0">
              <a:solidFill>
                <a:prstClr val="black"/>
              </a:solidFill>
              <a:latin typeface="Segoe Print" pitchFamily="2" charset="0"/>
            </a:endParaRPr>
          </a:p>
        </p:txBody>
      </p:sp>
      <p:pic>
        <p:nvPicPr>
          <p:cNvPr id="9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731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Group 44"/>
          <p:cNvGrpSpPr/>
          <p:nvPr/>
        </p:nvGrpSpPr>
        <p:grpSpPr>
          <a:xfrm>
            <a:off x="2063552" y="2492896"/>
            <a:ext cx="8280920" cy="1224136"/>
            <a:chOff x="611560" y="2348880"/>
            <a:chExt cx="8280920" cy="1224136"/>
          </a:xfrm>
        </p:grpSpPr>
        <p:grpSp>
          <p:nvGrpSpPr>
            <p:cNvPr id="4" name="Group 12"/>
            <p:cNvGrpSpPr/>
            <p:nvPr/>
          </p:nvGrpSpPr>
          <p:grpSpPr>
            <a:xfrm>
              <a:off x="611560" y="2348880"/>
              <a:ext cx="7920880" cy="792088"/>
              <a:chOff x="323528" y="2348880"/>
              <a:chExt cx="7920880" cy="792088"/>
            </a:xfrm>
          </p:grpSpPr>
          <p:sp>
            <p:nvSpPr>
              <p:cNvPr id="5" name="Rectangle 4"/>
              <p:cNvSpPr/>
              <p:nvPr/>
            </p:nvSpPr>
            <p:spPr bwMode="auto">
              <a:xfrm>
                <a:off x="323528" y="2348880"/>
                <a:ext cx="792088" cy="792088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6" name="Rectangle 5"/>
              <p:cNvSpPr/>
              <p:nvPr/>
            </p:nvSpPr>
            <p:spPr bwMode="auto">
              <a:xfrm>
                <a:off x="1115616" y="2348880"/>
                <a:ext cx="792088" cy="792088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7" name="Rectangle 6"/>
              <p:cNvSpPr/>
              <p:nvPr/>
            </p:nvSpPr>
            <p:spPr bwMode="auto">
              <a:xfrm>
                <a:off x="1907704" y="2348880"/>
                <a:ext cx="792088" cy="792088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8" name="Rectangle 7"/>
              <p:cNvSpPr/>
              <p:nvPr/>
            </p:nvSpPr>
            <p:spPr bwMode="auto">
              <a:xfrm>
                <a:off x="2699792" y="2348880"/>
                <a:ext cx="792088" cy="792088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9" name="Rectangle 8"/>
              <p:cNvSpPr/>
              <p:nvPr/>
            </p:nvSpPr>
            <p:spPr bwMode="auto">
              <a:xfrm>
                <a:off x="3491880" y="2348880"/>
                <a:ext cx="792088" cy="792088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10" name="Rectangle 9"/>
              <p:cNvSpPr/>
              <p:nvPr/>
            </p:nvSpPr>
            <p:spPr bwMode="auto">
              <a:xfrm>
                <a:off x="4283968" y="2348880"/>
                <a:ext cx="792088" cy="792088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5076056" y="2348880"/>
                <a:ext cx="792088" cy="792088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12" name="Rectangle 11"/>
              <p:cNvSpPr/>
              <p:nvPr/>
            </p:nvSpPr>
            <p:spPr bwMode="auto">
              <a:xfrm>
                <a:off x="5868144" y="2348880"/>
                <a:ext cx="792088" cy="792088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13" name="Rectangle 12"/>
              <p:cNvSpPr/>
              <p:nvPr/>
            </p:nvSpPr>
            <p:spPr bwMode="auto">
              <a:xfrm>
                <a:off x="6660232" y="2348880"/>
                <a:ext cx="792088" cy="792088"/>
              </a:xfrm>
              <a:prstGeom prst="rect">
                <a:avLst/>
              </a:prstGeom>
              <a:solidFill>
                <a:srgbClr val="FF00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  <p:sp>
            <p:nvSpPr>
              <p:cNvPr id="14" name="Rectangle 13"/>
              <p:cNvSpPr/>
              <p:nvPr/>
            </p:nvSpPr>
            <p:spPr bwMode="auto">
              <a:xfrm>
                <a:off x="7452320" y="2348880"/>
                <a:ext cx="792088" cy="792088"/>
              </a:xfrm>
              <a:prstGeom prst="rect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2400" b="1">
                  <a:solidFill>
                    <a:prstClr val="black"/>
                  </a:solidFill>
                  <a:latin typeface="Tempus Sans ITC" pitchFamily="82" charset="0"/>
                </a:endParaRPr>
              </a:p>
            </p:txBody>
          </p:sp>
        </p:grpSp>
        <p:sp>
          <p:nvSpPr>
            <p:cNvPr id="16" name="Folded Corner 15"/>
            <p:cNvSpPr/>
            <p:nvPr/>
          </p:nvSpPr>
          <p:spPr bwMode="auto">
            <a:xfrm>
              <a:off x="1907704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6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19" name="Folded Corner 18"/>
            <p:cNvSpPr/>
            <p:nvPr/>
          </p:nvSpPr>
          <p:spPr bwMode="auto">
            <a:xfrm>
              <a:off x="1115616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3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22" name="Folded Corner 21"/>
            <p:cNvSpPr/>
            <p:nvPr/>
          </p:nvSpPr>
          <p:spPr bwMode="auto">
            <a:xfrm>
              <a:off x="2699792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9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25" name="Folded Corner 24"/>
            <p:cNvSpPr/>
            <p:nvPr/>
          </p:nvSpPr>
          <p:spPr bwMode="auto">
            <a:xfrm>
              <a:off x="3491880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12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28" name="Folded Corner 27"/>
            <p:cNvSpPr/>
            <p:nvPr/>
          </p:nvSpPr>
          <p:spPr bwMode="auto">
            <a:xfrm>
              <a:off x="4283968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15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31" name="Folded Corner 30"/>
            <p:cNvSpPr/>
            <p:nvPr/>
          </p:nvSpPr>
          <p:spPr bwMode="auto">
            <a:xfrm>
              <a:off x="5076056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18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34" name="Folded Corner 33"/>
            <p:cNvSpPr/>
            <p:nvPr/>
          </p:nvSpPr>
          <p:spPr bwMode="auto">
            <a:xfrm>
              <a:off x="5868144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21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37" name="Folded Corner 36"/>
            <p:cNvSpPr/>
            <p:nvPr/>
          </p:nvSpPr>
          <p:spPr bwMode="auto">
            <a:xfrm>
              <a:off x="6660232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24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40" name="Folded Corner 39"/>
            <p:cNvSpPr/>
            <p:nvPr/>
          </p:nvSpPr>
          <p:spPr bwMode="auto">
            <a:xfrm>
              <a:off x="7452320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 smtClean="0">
                  <a:solidFill>
                    <a:prstClr val="black"/>
                  </a:solidFill>
                </a:rPr>
                <a:t>27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  <p:sp>
          <p:nvSpPr>
            <p:cNvPr id="43" name="Folded Corner 42"/>
            <p:cNvSpPr/>
            <p:nvPr/>
          </p:nvSpPr>
          <p:spPr bwMode="auto">
            <a:xfrm>
              <a:off x="8244408" y="2996952"/>
              <a:ext cx="648072" cy="576064"/>
            </a:xfrm>
            <a:prstGeom prst="foldedCorner">
              <a:avLst/>
            </a:prstGeom>
            <a:solidFill>
              <a:srgbClr val="00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r>
                <a:rPr lang="en-GB" sz="2400" b="1" dirty="0">
                  <a:solidFill>
                    <a:prstClr val="black"/>
                  </a:solidFill>
                </a:rPr>
                <a:t>3</a:t>
              </a:r>
              <a:r>
                <a:rPr lang="en-GB" sz="2400" b="1" dirty="0" smtClean="0">
                  <a:solidFill>
                    <a:prstClr val="black"/>
                  </a:solidFill>
                </a:rPr>
                <a:t>0</a:t>
              </a:r>
              <a:endParaRPr lang="en-GB" sz="2400" b="1" dirty="0">
                <a:solidFill>
                  <a:prstClr val="black"/>
                </a:solidFill>
              </a:endParaRPr>
            </a:p>
          </p:txBody>
        </p:sp>
      </p:grpSp>
      <p:sp>
        <p:nvSpPr>
          <p:cNvPr id="46" name="Folded Corner 45"/>
          <p:cNvSpPr/>
          <p:nvPr/>
        </p:nvSpPr>
        <p:spPr bwMode="auto">
          <a:xfrm>
            <a:off x="1775520" y="3140968"/>
            <a:ext cx="648072" cy="576064"/>
          </a:xfrm>
          <a:prstGeom prst="foldedCorner">
            <a:avLst/>
          </a:prstGeom>
          <a:solidFill>
            <a:srgbClr val="00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2400" b="1" dirty="0">
                <a:solidFill>
                  <a:prstClr val="black"/>
                </a:solidFill>
              </a:rPr>
              <a:t>0</a:t>
            </a:r>
          </a:p>
        </p:txBody>
      </p:sp>
      <p:pic>
        <p:nvPicPr>
          <p:cNvPr id="26" name="Picture 4" descr="C:\Users\Roger.Bird\Desktop\Big Maths Characters 2013\Count_Fourway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8446" y="4751557"/>
            <a:ext cx="1641584" cy="232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3073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918544" y="2276872"/>
            <a:ext cx="5760640" cy="3600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7200" b="1" dirty="0">
                <a:latin typeface="Segoe Print" pitchFamily="2" charset="0"/>
              </a:rPr>
              <a:t>Get your whiteboards ready!!</a:t>
            </a: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2105" y="458605"/>
            <a:ext cx="3481877" cy="2196374"/>
          </a:xfrm>
          <a:prstGeom prst="rect">
            <a:avLst/>
          </a:prstGeom>
        </p:spPr>
      </p:pic>
      <p:pic>
        <p:nvPicPr>
          <p:cNvPr id="5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9995" y="4869160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ular Callout 3"/>
          <p:cNvSpPr/>
          <p:nvPr/>
        </p:nvSpPr>
        <p:spPr>
          <a:xfrm>
            <a:off x="9184945" y="3018266"/>
            <a:ext cx="2565778" cy="1487606"/>
          </a:xfrm>
          <a:prstGeom prst="wedgeRoundRectCallout">
            <a:avLst>
              <a:gd name="adj1" fmla="val -41021"/>
              <a:gd name="adj2" fmla="val 67087"/>
              <a:gd name="adj3" fmla="val 16667"/>
            </a:avLst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b="1" dirty="0" smtClean="0">
                <a:solidFill>
                  <a:schemeClr val="bg1"/>
                </a:solidFill>
                <a:latin typeface="Segoe Print" panose="02000600000000000000" pitchFamily="2" charset="0"/>
              </a:rPr>
              <a:t>X3 Multiplication Facts</a:t>
            </a:r>
            <a:endParaRPr lang="en-GB" sz="2400" b="1" dirty="0">
              <a:solidFill>
                <a:schemeClr val="bg1"/>
              </a:solidFill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906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15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5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3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2"/>
                  </a:solidFill>
                  <a:latin typeface="Segoe Print" pitchFamily="2" charset="0"/>
                </a:rPr>
                <a:t>x÷</a:t>
              </a:r>
            </a:p>
          </p:txBody>
        </p:sp>
      </p:grpSp>
      <p:pic>
        <p:nvPicPr>
          <p:cNvPr id="11" name="Picture 3" descr="C:\Users\Roger.Bird\Desktop\Big Maths Characters 2013\Pi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5443893" y="1312676"/>
            <a:ext cx="2020875" cy="2857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175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ular Callout 5"/>
          <p:cNvSpPr/>
          <p:nvPr/>
        </p:nvSpPr>
        <p:spPr>
          <a:xfrm>
            <a:off x="6143321" y="116632"/>
            <a:ext cx="2448272" cy="1044116"/>
          </a:xfrm>
          <a:prstGeom prst="wedgeRoundRectCallout">
            <a:avLst>
              <a:gd name="adj1" fmla="val 65013"/>
              <a:gd name="adj2" fmla="val 36358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latin typeface="Segoe Print" pitchFamily="2" charset="0"/>
              </a:rPr>
              <a:t>Let’s wire the numbers up!!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613113" y="1570728"/>
            <a:ext cx="5099863" cy="4759872"/>
            <a:chOff x="467544" y="3429000"/>
            <a:chExt cx="2798231" cy="2592288"/>
          </a:xfrm>
        </p:grpSpPr>
        <p:sp>
          <p:nvSpPr>
            <p:cNvPr id="7" name="Isosceles Triangle 6"/>
            <p:cNvSpPr/>
            <p:nvPr/>
          </p:nvSpPr>
          <p:spPr>
            <a:xfrm>
              <a:off x="467544" y="3429000"/>
              <a:ext cx="2798231" cy="2412268"/>
            </a:xfrm>
            <a:prstGeom prst="triangle">
              <a:avLst/>
            </a:prstGeom>
            <a:solidFill>
              <a:srgbClr val="FF0000"/>
            </a:solidFill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1506619" y="3717032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15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2483768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5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39552" y="5301208"/>
              <a:ext cx="72008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5400" b="1" dirty="0" smtClean="0">
                  <a:solidFill>
                    <a:schemeClr val="bg2"/>
                  </a:solidFill>
                  <a:latin typeface="Segoe Print" pitchFamily="2" charset="0"/>
                </a:rPr>
                <a:t>3</a:t>
              </a:r>
              <a:endParaRPr lang="en-GB" sz="5400" b="1" dirty="0">
                <a:solidFill>
                  <a:schemeClr val="bg2"/>
                </a:solidFill>
                <a:latin typeface="Segoe Print" pitchFamily="2" charset="0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12032" y="4653136"/>
              <a:ext cx="927720" cy="72008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8000" b="1" dirty="0">
                  <a:solidFill>
                    <a:schemeClr val="bg2"/>
                  </a:solidFill>
                  <a:latin typeface="Segoe Print" pitchFamily="2" charset="0"/>
                </a:rPr>
                <a:t>x÷</a:t>
              </a:r>
            </a:p>
          </p:txBody>
        </p:sp>
      </p:grpSp>
      <p:sp>
        <p:nvSpPr>
          <p:cNvPr id="2" name="Oval 1"/>
          <p:cNvSpPr/>
          <p:nvPr/>
        </p:nvSpPr>
        <p:spPr bwMode="auto">
          <a:xfrm>
            <a:off x="5142177" y="1577737"/>
            <a:ext cx="2002288" cy="2002288"/>
          </a:xfrm>
          <a:prstGeom prst="ellipse">
            <a:avLst/>
          </a:prstGeom>
          <a:noFill/>
          <a:ln w="76200" cap="flat" cmpd="sng" algn="ctr">
            <a:solidFill>
              <a:srgbClr val="66FF33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>
              <a:latin typeface="Verdana" pitchFamily="34" charset="0"/>
            </a:endParaRPr>
          </a:p>
        </p:txBody>
      </p:sp>
      <p:pic>
        <p:nvPicPr>
          <p:cNvPr id="11" name="Picture 5" descr="C:\Users\Roger.Bird\Desktop\Big Maths Characters 2013\Squigglewort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011" y="1310678"/>
            <a:ext cx="2383987" cy="1686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743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544</Words>
  <Application>Microsoft Office PowerPoint</Application>
  <PresentationFormat>Widescreen</PresentationFormat>
  <Paragraphs>374</Paragraphs>
  <Slides>50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50</vt:i4>
      </vt:variant>
    </vt:vector>
  </HeadingPairs>
  <TitlesOfParts>
    <vt:vector size="61" baseType="lpstr">
      <vt:lpstr>Arial</vt:lpstr>
      <vt:lpstr>Calibri</vt:lpstr>
      <vt:lpstr>Calibri Light</vt:lpstr>
      <vt:lpstr>Segoe Print</vt:lpstr>
      <vt:lpstr>Tempus Sans ITC</vt:lpstr>
      <vt:lpstr>Verdana</vt:lpstr>
      <vt:lpstr>Office Theme</vt:lpstr>
      <vt:lpstr>1_Office Theme</vt:lpstr>
      <vt:lpstr>4_Office Theme</vt:lpstr>
      <vt:lpstr>2_Office Theme</vt:lpstr>
      <vt:lpstr>3_Office Theme</vt:lpstr>
      <vt:lpstr>Learn Its – Step 10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Roger</dc:creator>
  <cp:lastModifiedBy>Roger</cp:lastModifiedBy>
  <cp:revision>24</cp:revision>
  <dcterms:created xsi:type="dcterms:W3CDTF">2013-10-07T09:58:56Z</dcterms:created>
  <dcterms:modified xsi:type="dcterms:W3CDTF">2013-10-09T19:17:31Z</dcterms:modified>
</cp:coreProperties>
</file>