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</p:sldMasterIdLst>
  <p:notesMasterIdLst>
    <p:notesMasterId r:id="rId55"/>
  </p:notesMasterIdLst>
  <p:sldIdLst>
    <p:sldId id="302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4" r:id="rId12"/>
    <p:sldId id="315" r:id="rId13"/>
    <p:sldId id="316" r:id="rId14"/>
    <p:sldId id="317" r:id="rId15"/>
    <p:sldId id="425" r:id="rId16"/>
    <p:sldId id="426" r:id="rId17"/>
    <p:sldId id="312" r:id="rId18"/>
    <p:sldId id="313" r:id="rId19"/>
    <p:sldId id="318" r:id="rId20"/>
    <p:sldId id="319" r:id="rId21"/>
    <p:sldId id="320" r:id="rId22"/>
    <p:sldId id="321" r:id="rId23"/>
    <p:sldId id="427" r:id="rId24"/>
    <p:sldId id="428" r:id="rId25"/>
    <p:sldId id="345" r:id="rId26"/>
    <p:sldId id="346" r:id="rId27"/>
    <p:sldId id="396" r:id="rId28"/>
    <p:sldId id="397" r:id="rId29"/>
    <p:sldId id="429" r:id="rId30"/>
    <p:sldId id="430" r:id="rId31"/>
    <p:sldId id="322" r:id="rId32"/>
    <p:sldId id="323" r:id="rId33"/>
    <p:sldId id="324" r:id="rId34"/>
    <p:sldId id="325" r:id="rId35"/>
    <p:sldId id="326" r:id="rId36"/>
    <p:sldId id="327" r:id="rId37"/>
    <p:sldId id="328" r:id="rId38"/>
    <p:sldId id="398" r:id="rId39"/>
    <p:sldId id="330" r:id="rId40"/>
    <p:sldId id="399" r:id="rId41"/>
    <p:sldId id="332" r:id="rId42"/>
    <p:sldId id="347" r:id="rId43"/>
    <p:sldId id="334" r:id="rId44"/>
    <p:sldId id="424" r:id="rId45"/>
    <p:sldId id="336" r:id="rId46"/>
    <p:sldId id="337" r:id="rId47"/>
    <p:sldId id="338" r:id="rId48"/>
    <p:sldId id="339" r:id="rId49"/>
    <p:sldId id="340" r:id="rId50"/>
    <p:sldId id="341" r:id="rId51"/>
    <p:sldId id="342" r:id="rId52"/>
    <p:sldId id="343" r:id="rId53"/>
    <p:sldId id="344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33CC"/>
    <a:srgbClr val="CC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0764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slide" Target="slides/slide36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50" Type="http://schemas.openxmlformats.org/officeDocument/2006/relationships/slide" Target="slides/slide47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53" Type="http://schemas.openxmlformats.org/officeDocument/2006/relationships/slide" Target="slides/slide50.xml"/><Relationship Id="rId58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presProps" Target="presProps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D84BE-BFCB-40EF-9EAD-88673561D397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2F44B-3680-4C9D-9A2C-8E86A3EF2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40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2F44B-3680-4C9D-9A2C-8E86A3EF2CD7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0780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2F44B-3680-4C9D-9A2C-8E86A3EF2CD7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2203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2F44B-3680-4C9D-9A2C-8E86A3EF2CD7}" type="slidenum">
              <a:rPr lang="en-GB" smtClean="0">
                <a:solidFill>
                  <a:prstClr val="black"/>
                </a:solidFill>
              </a:rPr>
              <a:pPr/>
              <a:t>27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110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35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25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24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02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590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21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910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925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848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954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4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256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24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737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9730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886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30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5096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155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2935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744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6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3310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407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0963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452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14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164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21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06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26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59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67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6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652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latin typeface="Segoe Print" panose="02000600000000000000" pitchFamily="2" charset="0"/>
              </a:rPr>
              <a:t>Learn Its – Step </a:t>
            </a:r>
            <a:r>
              <a:rPr lang="en-GB" sz="4800" b="1" dirty="0" smtClean="0">
                <a:latin typeface="Segoe Print" panose="02000600000000000000" pitchFamily="2" charset="0"/>
              </a:rPr>
              <a:t>13</a:t>
            </a:r>
            <a:endParaRPr lang="en-GB" sz="4800" b="1" dirty="0">
              <a:latin typeface="Segoe Print" panose="02000600000000000000" pitchFamily="2" charset="0"/>
            </a:endParaRPr>
          </a:p>
        </p:txBody>
      </p:sp>
      <p:pic>
        <p:nvPicPr>
          <p:cNvPr id="14" name="Picture 4" descr="C:\Users\Roger.Bird\Desktop\Big Maths Characters 2013\Count_Fourw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6" y="4751557"/>
            <a:ext cx="1641584" cy="23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ounded Rectangular Callout 14"/>
          <p:cNvSpPr/>
          <p:nvPr/>
        </p:nvSpPr>
        <p:spPr>
          <a:xfrm>
            <a:off x="8623460" y="1466792"/>
            <a:ext cx="3142716" cy="2338726"/>
          </a:xfrm>
          <a:prstGeom prst="wedgeRoundRectCallout">
            <a:avLst>
              <a:gd name="adj1" fmla="val 27440"/>
              <a:gd name="adj2" fmla="val 81461"/>
              <a:gd name="adj3" fmla="val 16667"/>
            </a:avLst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It’s the </a:t>
            </a:r>
          </a:p>
          <a:p>
            <a:pPr algn="ctr"/>
            <a:r>
              <a:rPr lang="en-GB" sz="40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6 Fact Challenge</a:t>
            </a:r>
            <a:endParaRPr lang="en-GB" sz="4000" b="1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4237" y="1466792"/>
            <a:ext cx="4633362" cy="515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95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54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6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9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tx1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3472649" y="4668362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31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556"/>
            <a:chOff x="467544" y="3429000"/>
            <a:chExt cx="2798231" cy="2592116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63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339752" y="5280615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9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1397" y="5301036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>
                  <a:solidFill>
                    <a:schemeClr val="bg1"/>
                  </a:solidFill>
                  <a:latin typeface="Segoe Print" pitchFamily="2" charset="0"/>
                </a:rPr>
                <a:t>7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1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242502" y="1316220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74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429325"/>
            <a:chOff x="467544" y="3429000"/>
            <a:chExt cx="2798231" cy="241226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63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1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78727" y="1611167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857064" y="5008098"/>
            <a:ext cx="1312368" cy="13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  <a:latin typeface="Segoe Print" pitchFamily="2" charset="0"/>
              </a:rPr>
              <a:t>7</a:t>
            </a:r>
            <a:endParaRPr lang="en-GB" sz="5400" b="1" dirty="0">
              <a:solidFill>
                <a:schemeClr val="bg1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25270" y="4970601"/>
            <a:ext cx="1312368" cy="13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  <a:latin typeface="Segoe Print" pitchFamily="2" charset="0"/>
              </a:rPr>
              <a:t>9</a:t>
            </a:r>
            <a:endParaRPr lang="en-GB" sz="5400" b="1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3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556"/>
            <a:chOff x="467544" y="3429000"/>
            <a:chExt cx="2798231" cy="2592116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00B0F0"/>
            </a:solidFill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prstClr val="white"/>
                  </a:solidFill>
                  <a:latin typeface="Segoe Print" pitchFamily="2" charset="0"/>
                </a:rPr>
                <a:t>81</a:t>
              </a:r>
              <a:endParaRPr lang="en-GB" sz="5400" b="1" dirty="0">
                <a:solidFill>
                  <a:prstClr val="white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339752" y="5280615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prstClr val="white"/>
                  </a:solidFill>
                  <a:latin typeface="Segoe Print" pitchFamily="2" charset="0"/>
                </a:rPr>
                <a:t>9</a:t>
              </a:r>
              <a:endParaRPr lang="en-GB" sz="5400" b="1" dirty="0">
                <a:solidFill>
                  <a:prstClr val="white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1397" y="5301036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prstClr val="white"/>
                  </a:solidFill>
                  <a:latin typeface="Segoe Print" pitchFamily="2" charset="0"/>
                </a:rPr>
                <a:t>9</a:t>
              </a:r>
              <a:endParaRPr lang="en-GB" sz="5400" b="1" dirty="0">
                <a:solidFill>
                  <a:prstClr val="white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prstClr val="white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8552" y="1316220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735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429325"/>
            <a:chOff x="467544" y="3429000"/>
            <a:chExt cx="2798231" cy="241226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00B0F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prstClr val="white"/>
                  </a:solidFill>
                  <a:latin typeface="Segoe Print" pitchFamily="2" charset="0"/>
                </a:rPr>
                <a:t>81</a:t>
              </a:r>
              <a:endParaRPr lang="en-GB" sz="5400" b="1" dirty="0">
                <a:solidFill>
                  <a:prstClr val="white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prstClr val="white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78727" y="1611167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857064" y="5008098"/>
            <a:ext cx="1312368" cy="13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white"/>
                </a:solidFill>
                <a:latin typeface="Segoe Print" pitchFamily="2" charset="0"/>
              </a:rPr>
              <a:t>9</a:t>
            </a:r>
            <a:endParaRPr lang="en-GB" sz="5400" b="1" dirty="0">
              <a:solidFill>
                <a:prstClr val="white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25270" y="4970601"/>
            <a:ext cx="1312368" cy="13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white"/>
                </a:solidFill>
                <a:latin typeface="Segoe Print" pitchFamily="2" charset="0"/>
              </a:rPr>
              <a:t>9</a:t>
            </a:r>
            <a:endParaRPr lang="en-GB" sz="5400" b="1" dirty="0">
              <a:solidFill>
                <a:prstClr val="white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2276872"/>
            <a:ext cx="5760640" cy="3600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latin typeface="Segoe Print" pitchFamily="2" charset="0"/>
              </a:rPr>
              <a:t>Get your whiteboards ready!!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458605"/>
            <a:ext cx="3481877" cy="2196374"/>
          </a:xfrm>
          <a:prstGeom prst="rect">
            <a:avLst/>
          </a:prstGeom>
        </p:spPr>
      </p:pic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38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8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545412"/>
              </p:ext>
            </p:extLst>
          </p:nvPr>
        </p:nvGraphicFramePr>
        <p:xfrm>
          <a:off x="1703512" y="476673"/>
          <a:ext cx="8653706" cy="578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6853"/>
                <a:gridCol w="4326853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8459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6x6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9x9</a:t>
                      </a:r>
                      <a:endParaRPr lang="en-GB" sz="13800" dirty="0" smtClean="0">
                        <a:latin typeface="Segoe Print" pitchFamily="2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5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36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81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9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958099"/>
              </p:ext>
            </p:extLst>
          </p:nvPr>
        </p:nvGraphicFramePr>
        <p:xfrm>
          <a:off x="793376" y="476673"/>
          <a:ext cx="10058400" cy="578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8459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6x7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9x7</a:t>
                      </a:r>
                      <a:endParaRPr lang="en-GB" sz="13800" dirty="0" smtClean="0">
                        <a:latin typeface="Segoe Print" pitchFamily="2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6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2276872"/>
            <a:ext cx="5760640" cy="3600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latin typeface="Segoe Print" pitchFamily="2" charset="0"/>
              </a:rPr>
              <a:t>Get your whiteboards ready!!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458605"/>
            <a:ext cx="3481877" cy="2196374"/>
          </a:xfrm>
          <a:prstGeom prst="rect">
            <a:avLst/>
          </a:prstGeom>
        </p:spPr>
      </p:pic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9184945" y="3018266"/>
            <a:ext cx="2565778" cy="1487606"/>
          </a:xfrm>
          <a:prstGeom prst="wedgeRoundRectCallout">
            <a:avLst>
              <a:gd name="adj1" fmla="val -41021"/>
              <a:gd name="adj2" fmla="val 67087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The 6 Fact Challenge</a:t>
            </a:r>
            <a:endParaRPr lang="en-GB" sz="2800" b="1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06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42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63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2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792012"/>
              </p:ext>
            </p:extLst>
          </p:nvPr>
        </p:nvGraphicFramePr>
        <p:xfrm>
          <a:off x="793376" y="476673"/>
          <a:ext cx="10058400" cy="578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8459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7x7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9x6</a:t>
                      </a:r>
                      <a:endParaRPr lang="en-GB" sz="13800" dirty="0" smtClean="0">
                        <a:latin typeface="Segoe Print" pitchFamily="2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524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49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54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310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409373"/>
              </p:ext>
            </p:extLst>
          </p:nvPr>
        </p:nvGraphicFramePr>
        <p:xfrm>
          <a:off x="818866" y="476673"/>
          <a:ext cx="10413240" cy="6078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0"/>
                <a:gridCol w="5206620"/>
              </a:tblGrid>
              <a:tr h="1616450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62311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42÷6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49÷7</a:t>
                      </a:r>
                      <a:endParaRPr lang="en-GB" sz="13800" dirty="0" smtClean="0">
                        <a:latin typeface="Segoe Print" pitchFamily="2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0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7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7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60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243821"/>
              </p:ext>
            </p:extLst>
          </p:nvPr>
        </p:nvGraphicFramePr>
        <p:xfrm>
          <a:off x="818866" y="476673"/>
          <a:ext cx="10413240" cy="6078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0"/>
                <a:gridCol w="5206620"/>
              </a:tblGrid>
              <a:tr h="1616450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62311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54÷6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81÷9</a:t>
                      </a:r>
                      <a:endParaRPr lang="en-GB" sz="13800" dirty="0" smtClean="0">
                        <a:latin typeface="Segoe Print" pitchFamily="2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5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9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9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59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938615"/>
              </p:ext>
            </p:extLst>
          </p:nvPr>
        </p:nvGraphicFramePr>
        <p:xfrm>
          <a:off x="818866" y="476673"/>
          <a:ext cx="10413240" cy="6078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0"/>
                <a:gridCol w="5206620"/>
              </a:tblGrid>
              <a:tr h="1616450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62311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36÷6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63÷9</a:t>
                      </a:r>
                      <a:endParaRPr lang="en-GB" sz="13800" dirty="0" smtClean="0">
                        <a:latin typeface="Segoe Print" pitchFamily="2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83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6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7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870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054"/>
              </p:ext>
            </p:extLst>
          </p:nvPr>
        </p:nvGraphicFramePr>
        <p:xfrm>
          <a:off x="726140" y="476673"/>
          <a:ext cx="9631078" cy="578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539"/>
                <a:gridCol w="4815539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8459">
                <a:tc>
                  <a:txBody>
                    <a:bodyPr/>
                    <a:lstStyle/>
                    <a:p>
                      <a:pPr algn="ctr"/>
                      <a:endParaRPr lang="en-GB" sz="2800" dirty="0" smtClean="0">
                        <a:latin typeface="Segoe Print" pitchFamily="2" charset="0"/>
                      </a:endParaRPr>
                    </a:p>
                    <a:p>
                      <a:pPr algn="ctr"/>
                      <a:r>
                        <a:rPr lang="en-GB" sz="8000" dirty="0" smtClean="0">
                          <a:latin typeface="Segoe Print" pitchFamily="2" charset="0"/>
                        </a:rPr>
                        <a:t>6x700</a:t>
                      </a:r>
                      <a:endParaRPr lang="en-GB" sz="80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>
                        <a:latin typeface="Segoe Print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0" dirty="0" smtClean="0">
                          <a:latin typeface="Segoe Print" pitchFamily="2" charset="0"/>
                        </a:rPr>
                        <a:t>9x0.06</a:t>
                      </a:r>
                      <a:endParaRPr lang="en-GB" sz="8000" dirty="0" smtClean="0">
                        <a:latin typeface="Segoe Print" pitchFamily="2" charset="0"/>
                      </a:endParaRP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50032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5879977" y="5296635"/>
            <a:ext cx="1944215" cy="1275680"/>
          </a:xfrm>
          <a:prstGeom prst="wedgeRoundRectCallout">
            <a:avLst>
              <a:gd name="adj1" fmla="val 70116"/>
              <a:gd name="adj2" fmla="val -2520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Segoe Print" panose="02000600000000000000" pitchFamily="2" charset="0"/>
              </a:rPr>
              <a:t>This is </a:t>
            </a:r>
          </a:p>
          <a:p>
            <a:pPr algn="ctr"/>
            <a:r>
              <a:rPr lang="en-GB" sz="2000" dirty="0">
                <a:solidFill>
                  <a:prstClr val="black"/>
                </a:solidFill>
                <a:latin typeface="Segoe Print" panose="02000600000000000000" pitchFamily="2" charset="0"/>
              </a:rPr>
              <a:t>more challenging!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471529" y="4198319"/>
            <a:ext cx="1540235" cy="1450639"/>
          </a:xfrm>
          <a:prstGeom prst="wedgeRoundRectCallout">
            <a:avLst>
              <a:gd name="adj1" fmla="val -76563"/>
              <a:gd name="adj2" fmla="val -900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Segoe Print" panose="02000600000000000000" pitchFamily="2" charset="0"/>
              </a:rPr>
              <a:t>Changing the ‘thing’!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879977" y="1169858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9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36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6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6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1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74797" y="1332180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75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810435" y="2985233"/>
            <a:ext cx="3514335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4200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770" y="2985233"/>
            <a:ext cx="2579542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0.54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8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520" y="1916832"/>
            <a:ext cx="871296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6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42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97080" y="2507463"/>
            <a:ext cx="1771065" cy="1771065"/>
          </a:xfrm>
          <a:prstGeom prst="rect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1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520" y="1916832"/>
            <a:ext cx="871296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6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42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67943" y="2348880"/>
            <a:ext cx="1713582" cy="20882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8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520" y="1916832"/>
            <a:ext cx="871296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49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40216" y="2384884"/>
            <a:ext cx="2448272" cy="201622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520" y="1916832"/>
            <a:ext cx="871296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49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724461" y="2276872"/>
            <a:ext cx="2736304" cy="223224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9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672" y="1943726"/>
            <a:ext cx="9977209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9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63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5589" y="2422634"/>
            <a:ext cx="1989657" cy="199451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672" y="1943726"/>
            <a:ext cx="9977209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9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63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223682" y="2231758"/>
            <a:ext cx="1990166" cy="2353689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4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1197" y="1970621"/>
            <a:ext cx="9785049" cy="2991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36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6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6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92866" y="2440179"/>
            <a:ext cx="2376264" cy="20522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1197" y="1970621"/>
            <a:ext cx="9785049" cy="2991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36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6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6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34919" y="2397895"/>
            <a:ext cx="2759782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8662" y="1985071"/>
            <a:ext cx="10140286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49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7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770683" y="2448953"/>
            <a:ext cx="1678988" cy="202456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8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36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6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6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1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42177" y="1577737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7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8662" y="1985071"/>
            <a:ext cx="10140286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49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7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67897" y="2273103"/>
            <a:ext cx="1862456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7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2563" y="1957174"/>
            <a:ext cx="9569896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 smtClean="0">
                <a:solidFill>
                  <a:prstClr val="black"/>
                </a:solidFill>
              </a:rPr>
              <a:t>5.4 </a:t>
            </a:r>
            <a:r>
              <a:rPr lang="en-GB" sz="13800" b="1" dirty="0">
                <a:solidFill>
                  <a:prstClr val="black"/>
                </a:solidFill>
              </a:rPr>
              <a:t>÷ </a:t>
            </a:r>
            <a:r>
              <a:rPr lang="en-GB" sz="13800" b="1" dirty="0" smtClean="0">
                <a:solidFill>
                  <a:prstClr val="black"/>
                </a:solidFill>
              </a:rPr>
              <a:t>9 </a:t>
            </a:r>
            <a:r>
              <a:rPr lang="en-GB" sz="13800" b="1" dirty="0">
                <a:solidFill>
                  <a:prstClr val="black"/>
                </a:solidFill>
              </a:rPr>
              <a:t>= </a:t>
            </a:r>
            <a:r>
              <a:rPr lang="en-GB" sz="13800" b="1" dirty="0" smtClean="0">
                <a:solidFill>
                  <a:prstClr val="black"/>
                </a:solidFill>
              </a:rPr>
              <a:t>0.6</a:t>
            </a:r>
            <a:endParaRPr lang="en-GB" sz="138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62563" y="2407224"/>
            <a:ext cx="2808312" cy="20522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2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62563" y="1957174"/>
            <a:ext cx="9569896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 smtClean="0">
                <a:solidFill>
                  <a:prstClr val="black"/>
                </a:solidFill>
              </a:rPr>
              <a:t>5.4 </a:t>
            </a:r>
            <a:r>
              <a:rPr lang="en-GB" sz="13800" b="1" dirty="0">
                <a:solidFill>
                  <a:prstClr val="black"/>
                </a:solidFill>
              </a:rPr>
              <a:t>÷ </a:t>
            </a:r>
            <a:r>
              <a:rPr lang="en-GB" sz="13800" b="1" dirty="0" smtClean="0">
                <a:solidFill>
                  <a:prstClr val="black"/>
                </a:solidFill>
              </a:rPr>
              <a:t>9 </a:t>
            </a:r>
            <a:r>
              <a:rPr lang="en-GB" sz="13800" b="1" dirty="0">
                <a:solidFill>
                  <a:prstClr val="black"/>
                </a:solidFill>
              </a:rPr>
              <a:t>= </a:t>
            </a:r>
            <a:r>
              <a:rPr lang="en-GB" sz="13800" b="1" dirty="0" smtClean="0">
                <a:solidFill>
                  <a:prstClr val="black"/>
                </a:solidFill>
              </a:rPr>
              <a:t>0.6</a:t>
            </a:r>
            <a:endParaRPr lang="en-GB" sz="138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362563" y="2357555"/>
            <a:ext cx="2975806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980728"/>
            <a:ext cx="6769744" cy="53732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solidFill>
                  <a:prstClr val="black"/>
                </a:solidFill>
                <a:latin typeface="Segoe Print" pitchFamily="2" charset="0"/>
              </a:rPr>
              <a:t>How many questions can you answer in 12 seconds!!</a:t>
            </a:r>
          </a:p>
        </p:txBody>
      </p:sp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3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2276872"/>
            <a:ext cx="5760640" cy="3600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solidFill>
                  <a:prstClr val="black"/>
                </a:solidFill>
                <a:latin typeface="Segoe Print" pitchFamily="2" charset="0"/>
              </a:rPr>
              <a:t>Get your whiteboards ready!!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458605"/>
            <a:ext cx="3481877" cy="2196374"/>
          </a:xfrm>
          <a:prstGeom prst="rect">
            <a:avLst/>
          </a:prstGeom>
        </p:spPr>
      </p:pic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78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9x9</a:t>
            </a:r>
            <a:endParaRPr lang="en-GB" sz="5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42</a:t>
            </a:r>
            <a:r>
              <a:rPr lang="en-GB" sz="5400" b="1" dirty="0" smtClean="0">
                <a:solidFill>
                  <a:prstClr val="black"/>
                </a:solidFill>
                <a:latin typeface="Segoe Print"/>
              </a:rPr>
              <a:t>÷6</a:t>
            </a:r>
            <a:endParaRPr lang="en-GB" sz="5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5680" y="3717032"/>
            <a:ext cx="289033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9x  </a:t>
            </a:r>
            <a:r>
              <a:rPr lang="en-GB" sz="1000" b="1" dirty="0" smtClean="0">
                <a:solidFill>
                  <a:prstClr val="black"/>
                </a:solidFill>
                <a:latin typeface="Segoe Print" pitchFamily="2" charset="0"/>
              </a:rPr>
              <a:t> </a:t>
            </a:r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=63</a:t>
            </a:r>
            <a:endParaRPr lang="en-GB" sz="48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0017" y="3789040"/>
            <a:ext cx="2785501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49</a:t>
            </a:r>
            <a:r>
              <a:rPr lang="en-GB" sz="4800" b="1" dirty="0" smtClean="0">
                <a:solidFill>
                  <a:prstClr val="black"/>
                </a:solidFill>
                <a:latin typeface="Segoe Print"/>
              </a:rPr>
              <a:t>÷</a:t>
            </a:r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  =7</a:t>
            </a:r>
            <a:endParaRPr lang="en-GB" sz="48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28799" y="4149080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32767" y="4185084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21262074">
            <a:off x="2547501" y="1133145"/>
            <a:ext cx="7241017" cy="41867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prstClr val="white"/>
                </a:solidFill>
                <a:latin typeface="Segoe Print" pitchFamily="2" charset="0"/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70799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81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7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5680" y="3717032"/>
            <a:ext cx="289033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7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15580" y="3797650"/>
            <a:ext cx="2785501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7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6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207568" y="1295574"/>
            <a:ext cx="5113560" cy="38884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solidFill>
                  <a:prstClr val="black"/>
                </a:solidFill>
                <a:latin typeface="Segoe Print" pitchFamily="2" charset="0"/>
              </a:rPr>
              <a:t>Let’s try that again.</a:t>
            </a:r>
          </a:p>
        </p:txBody>
      </p:sp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7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18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00206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42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7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6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1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855" y="4000968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35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9x6</a:t>
            </a:r>
            <a:endParaRPr lang="en-GB" sz="5400" b="1" baseline="38000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36÷6</a:t>
            </a:r>
            <a:endParaRPr lang="en-GB" sz="5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63043" y="3717032"/>
            <a:ext cx="3104963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prstClr val="black"/>
                </a:solidFill>
                <a:latin typeface="Segoe Print" pitchFamily="2" charset="0"/>
              </a:rPr>
              <a:t>  </a:t>
            </a:r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7x   =63</a:t>
            </a:r>
            <a:endParaRPr lang="en-GB" sz="48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0016" y="3789040"/>
            <a:ext cx="2817630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prstClr val="black"/>
                </a:solidFill>
                <a:latin typeface="Segoe Print" pitchFamily="2" charset="0"/>
              </a:rPr>
              <a:t>42</a:t>
            </a:r>
            <a:r>
              <a:rPr lang="en-GB" sz="4400" b="1" dirty="0" smtClean="0">
                <a:solidFill>
                  <a:prstClr val="black"/>
                </a:solidFill>
                <a:latin typeface="Segoe Print"/>
              </a:rPr>
              <a:t>÷  </a:t>
            </a:r>
            <a:r>
              <a:rPr lang="en-GB" sz="4400" b="1" dirty="0" smtClean="0">
                <a:solidFill>
                  <a:prstClr val="black"/>
                </a:solidFill>
                <a:latin typeface="Segoe Print" pitchFamily="2" charset="0"/>
              </a:rPr>
              <a:t> </a:t>
            </a:r>
            <a:r>
              <a:rPr lang="en-GB" sz="4400" b="1" dirty="0" smtClean="0">
                <a:solidFill>
                  <a:prstClr val="black"/>
                </a:solidFill>
                <a:latin typeface="Segoe Print" pitchFamily="2" charset="0"/>
              </a:rPr>
              <a:t>=7</a:t>
            </a:r>
            <a:endParaRPr lang="en-GB" sz="4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12013" y="4149080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48831" y="4185084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rot="21262074">
            <a:off x="2485505" y="931400"/>
            <a:ext cx="7241017" cy="41867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prstClr val="white"/>
                </a:solidFill>
                <a:latin typeface="Segoe Print" pitchFamily="2" charset="0"/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424428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54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95065" y="1664794"/>
            <a:ext cx="3159033" cy="12241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6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5680" y="3717032"/>
            <a:ext cx="289033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9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15580" y="3797650"/>
            <a:ext cx="2785501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6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56792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00206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42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7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6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1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11" name="Oval 10"/>
          <p:cNvSpPr/>
          <p:nvPr/>
        </p:nvSpPr>
        <p:spPr bwMode="auto">
          <a:xfrm>
            <a:off x="6942784" y="4654426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latin typeface="Verdana" pitchFamily="34" charset="0"/>
            </a:endParaRPr>
          </a:p>
        </p:txBody>
      </p:sp>
      <p:pic>
        <p:nvPicPr>
          <p:cNvPr id="14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14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33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693221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49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7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277397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7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1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8552" y="1288459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21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3399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49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1"/>
                  </a:solidFill>
                  <a:latin typeface="Segoe Print" pitchFamily="2" charset="0"/>
                </a:rPr>
                <a:t>7</a:t>
              </a:r>
              <a:endParaRPr lang="en-GB" sz="5400" b="1" dirty="0">
                <a:solidFill>
                  <a:schemeClr val="bg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1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78727" y="1559514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744350" y="4964692"/>
            <a:ext cx="1312368" cy="13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chemeClr val="bg1"/>
                </a:solidFill>
                <a:latin typeface="Segoe Print" pitchFamily="2" charset="0"/>
              </a:rPr>
              <a:t>7</a:t>
            </a:r>
            <a:endParaRPr lang="en-GB" sz="5400" b="1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1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54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6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9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tx1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9276">
            <a:off x="3390095" y="4073899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59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324</Words>
  <Application>Microsoft Office PowerPoint</Application>
  <PresentationFormat>Widescreen</PresentationFormat>
  <Paragraphs>149</Paragraphs>
  <Slides>51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51</vt:i4>
      </vt:variant>
    </vt:vector>
  </HeadingPairs>
  <TitlesOfParts>
    <vt:vector size="60" baseType="lpstr">
      <vt:lpstr>Arial</vt:lpstr>
      <vt:lpstr>Calibri</vt:lpstr>
      <vt:lpstr>Calibri Light</vt:lpstr>
      <vt:lpstr>Segoe Print</vt:lpstr>
      <vt:lpstr>Tempus Sans ITC</vt:lpstr>
      <vt:lpstr>Verdana</vt:lpstr>
      <vt:lpstr>Office Theme</vt:lpstr>
      <vt:lpstr>1_Office Theme</vt:lpstr>
      <vt:lpstr>4_Office Theme</vt:lpstr>
      <vt:lpstr>Learn Its – Step 13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</dc:creator>
  <cp:lastModifiedBy>Roger</cp:lastModifiedBy>
  <cp:revision>37</cp:revision>
  <dcterms:created xsi:type="dcterms:W3CDTF">2013-10-07T09:58:56Z</dcterms:created>
  <dcterms:modified xsi:type="dcterms:W3CDTF">2013-10-09T20:59:00Z</dcterms:modified>
</cp:coreProperties>
</file>