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96" r:id="rId3"/>
    <p:sldMasterId id="2147483768" r:id="rId4"/>
    <p:sldMasterId id="2147483780" r:id="rId5"/>
  </p:sldMasterIdLst>
  <p:notesMasterIdLst>
    <p:notesMasterId r:id="rId56"/>
  </p:notesMasterIdLst>
  <p:sldIdLst>
    <p:sldId id="302" r:id="rId6"/>
    <p:sldId id="414" r:id="rId7"/>
    <p:sldId id="415" r:id="rId8"/>
    <p:sldId id="423" r:id="rId9"/>
    <p:sldId id="421" r:id="rId10"/>
    <p:sldId id="422" r:id="rId11"/>
    <p:sldId id="305" r:id="rId12"/>
    <p:sldId id="306" r:id="rId13"/>
    <p:sldId id="307" r:id="rId14"/>
    <p:sldId id="308" r:id="rId15"/>
    <p:sldId id="309" r:id="rId16"/>
    <p:sldId id="310" r:id="rId17"/>
    <p:sldId id="311" r:id="rId18"/>
    <p:sldId id="314" r:id="rId19"/>
    <p:sldId id="315" r:id="rId20"/>
    <p:sldId id="316" r:id="rId21"/>
    <p:sldId id="317" r:id="rId22"/>
    <p:sldId id="312" r:id="rId23"/>
    <p:sldId id="313" r:id="rId24"/>
    <p:sldId id="318" r:id="rId25"/>
    <p:sldId id="319" r:id="rId26"/>
    <p:sldId id="320" r:id="rId27"/>
    <p:sldId id="321" r:id="rId28"/>
    <p:sldId id="345" r:id="rId29"/>
    <p:sldId id="346" r:id="rId30"/>
    <p:sldId id="396" r:id="rId31"/>
    <p:sldId id="397" r:id="rId32"/>
    <p:sldId id="322" r:id="rId33"/>
    <p:sldId id="323" r:id="rId34"/>
    <p:sldId id="324" r:id="rId35"/>
    <p:sldId id="325" r:id="rId36"/>
    <p:sldId id="326" r:id="rId37"/>
    <p:sldId id="327" r:id="rId38"/>
    <p:sldId id="328" r:id="rId39"/>
    <p:sldId id="398" r:id="rId40"/>
    <p:sldId id="330" r:id="rId41"/>
    <p:sldId id="399" r:id="rId42"/>
    <p:sldId id="332" r:id="rId43"/>
    <p:sldId id="347" r:id="rId44"/>
    <p:sldId id="334" r:id="rId45"/>
    <p:sldId id="424" r:id="rId46"/>
    <p:sldId id="336" r:id="rId47"/>
    <p:sldId id="337" r:id="rId48"/>
    <p:sldId id="338" r:id="rId49"/>
    <p:sldId id="339" r:id="rId50"/>
    <p:sldId id="340" r:id="rId51"/>
    <p:sldId id="341" r:id="rId52"/>
    <p:sldId id="342" r:id="rId53"/>
    <p:sldId id="343" r:id="rId54"/>
    <p:sldId id="344" r:id="rId5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FF33CC"/>
    <a:srgbClr val="CC0000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 autoAdjust="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outlineViewPr>
    <p:cViewPr>
      <p:scale>
        <a:sx n="33" d="100"/>
        <a:sy n="33" d="100"/>
      </p:scale>
      <p:origin x="0" y="-4728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2706"/>
    </p:cViewPr>
  </p:sorterViewPr>
  <p:notesViewPr>
    <p:cSldViewPr snapToGrid="0">
      <p:cViewPr varScale="1">
        <p:scale>
          <a:sx n="54" d="100"/>
          <a:sy n="54" d="100"/>
        </p:scale>
        <p:origin x="282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slide" Target="slides/slide34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slide" Target="slides/slide37.xml"/><Relationship Id="rId47" Type="http://schemas.openxmlformats.org/officeDocument/2006/relationships/slide" Target="slides/slide42.xml"/><Relationship Id="rId50" Type="http://schemas.openxmlformats.org/officeDocument/2006/relationships/slide" Target="slides/slide45.xml"/><Relationship Id="rId55" Type="http://schemas.openxmlformats.org/officeDocument/2006/relationships/slide" Target="slides/slide50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46" Type="http://schemas.openxmlformats.org/officeDocument/2006/relationships/slide" Target="slides/slide41.xml"/><Relationship Id="rId59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41" Type="http://schemas.openxmlformats.org/officeDocument/2006/relationships/slide" Target="slides/slide36.xml"/><Relationship Id="rId54" Type="http://schemas.openxmlformats.org/officeDocument/2006/relationships/slide" Target="slides/slide4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slide" Target="slides/slide35.xml"/><Relationship Id="rId45" Type="http://schemas.openxmlformats.org/officeDocument/2006/relationships/slide" Target="slides/slide40.xml"/><Relationship Id="rId53" Type="http://schemas.openxmlformats.org/officeDocument/2006/relationships/slide" Target="slides/slide48.xml"/><Relationship Id="rId58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49" Type="http://schemas.openxmlformats.org/officeDocument/2006/relationships/slide" Target="slides/slide44.xml"/><Relationship Id="rId57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4" Type="http://schemas.openxmlformats.org/officeDocument/2006/relationships/slide" Target="slides/slide39.xml"/><Relationship Id="rId52" Type="http://schemas.openxmlformats.org/officeDocument/2006/relationships/slide" Target="slides/slide47.xml"/><Relationship Id="rId60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slide" Target="slides/slide38.xml"/><Relationship Id="rId48" Type="http://schemas.openxmlformats.org/officeDocument/2006/relationships/slide" Target="slides/slide43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3.xml"/><Relationship Id="rId51" Type="http://schemas.openxmlformats.org/officeDocument/2006/relationships/slide" Target="slides/slide46.xml"/><Relationship Id="rId3" Type="http://schemas.openxmlformats.org/officeDocument/2006/relationships/slideMaster" Target="slideMasters/slideMaster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5D84BE-BFCB-40EF-9EAD-88673561D397}" type="datetimeFigureOut">
              <a:rPr lang="en-GB" smtClean="0"/>
              <a:t>09/10/2013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92F44B-3680-4C9D-9A2C-8E86A3EF2C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84073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92F44B-3680-4C9D-9A2C-8E86A3EF2CD7}" type="slidenum">
              <a:rPr lang="en-GB" smtClean="0"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40780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92F44B-3680-4C9D-9A2C-8E86A3EF2CD7}" type="slidenum">
              <a:rPr lang="en-GB" smtClean="0"/>
              <a:t>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62203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AA04-C2C2-4574-B37A-54400FC17D35}" type="datetimeFigureOut">
              <a:rPr lang="en-GB" smtClean="0"/>
              <a:t>09/10/2013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ED618-7FC1-44C4-AA7B-87D6135D79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4358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AA04-C2C2-4574-B37A-54400FC17D35}" type="datetimeFigureOut">
              <a:rPr lang="en-GB" smtClean="0"/>
              <a:t>09/10/2013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ED618-7FC1-44C4-AA7B-87D6135D79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6251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AA04-C2C2-4574-B37A-54400FC17D35}" type="datetimeFigureOut">
              <a:rPr lang="en-GB" smtClean="0"/>
              <a:t>09/10/2013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ED618-7FC1-44C4-AA7B-87D6135D79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6248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07115-23F2-4FFE-87B4-FBAFB8AB4E9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09/10/2013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FA428-5572-4C2A-AAD9-6CDE5D0D394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32029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07115-23F2-4FFE-87B4-FBAFB8AB4E9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09/10/2013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FA428-5572-4C2A-AAD9-6CDE5D0D394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15900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07115-23F2-4FFE-87B4-FBAFB8AB4E9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09/10/2013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FA428-5572-4C2A-AAD9-6CDE5D0D394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7218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07115-23F2-4FFE-87B4-FBAFB8AB4E9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09/10/2013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FA428-5572-4C2A-AAD9-6CDE5D0D394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49109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07115-23F2-4FFE-87B4-FBAFB8AB4E9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09/10/2013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FA428-5572-4C2A-AAD9-6CDE5D0D394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39251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07115-23F2-4FFE-87B4-FBAFB8AB4E9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09/10/2013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FA428-5572-4C2A-AAD9-6CDE5D0D394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084823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07115-23F2-4FFE-87B4-FBAFB8AB4E9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09/10/2013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FA428-5572-4C2A-AAD9-6CDE5D0D394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495453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07115-23F2-4FFE-87B4-FBAFB8AB4E9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09/10/2013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FA428-5572-4C2A-AAD9-6CDE5D0D394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0946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AA04-C2C2-4574-B37A-54400FC17D35}" type="datetimeFigureOut">
              <a:rPr lang="en-GB" smtClean="0"/>
              <a:t>09/10/2013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ED618-7FC1-44C4-AA7B-87D6135D79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725683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07115-23F2-4FFE-87B4-FBAFB8AB4E9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09/10/2013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FA428-5572-4C2A-AAD9-6CDE5D0D394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802498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07115-23F2-4FFE-87B4-FBAFB8AB4E9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09/10/2013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FA428-5572-4C2A-AAD9-6CDE5D0D394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473725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07115-23F2-4FFE-87B4-FBAFB8AB4E9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09/10/2013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FA428-5572-4C2A-AAD9-6CDE5D0D394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097303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07115-23F2-4FFE-87B4-FBAFB8AB4E9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09/10/2013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FA428-5572-4C2A-AAD9-6CDE5D0D394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068868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07115-23F2-4FFE-87B4-FBAFB8AB4E9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09/10/2013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FA428-5572-4C2A-AAD9-6CDE5D0D394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133000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07115-23F2-4FFE-87B4-FBAFB8AB4E9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09/10/2013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FA428-5572-4C2A-AAD9-6CDE5D0D394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650963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07115-23F2-4FFE-87B4-FBAFB8AB4E9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09/10/2013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FA428-5572-4C2A-AAD9-6CDE5D0D394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931553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07115-23F2-4FFE-87B4-FBAFB8AB4E9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09/10/2013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FA428-5572-4C2A-AAD9-6CDE5D0D394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229350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07115-23F2-4FFE-87B4-FBAFB8AB4E9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09/10/2013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FA428-5572-4C2A-AAD9-6CDE5D0D394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807446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07115-23F2-4FFE-87B4-FBAFB8AB4E9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09/10/2013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FA428-5572-4C2A-AAD9-6CDE5D0D394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9868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AA04-C2C2-4574-B37A-54400FC17D35}" type="datetimeFigureOut">
              <a:rPr lang="en-GB" smtClean="0"/>
              <a:t>09/10/2013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ED618-7FC1-44C4-AA7B-87D6135D79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533101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07115-23F2-4FFE-87B4-FBAFB8AB4E9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09/10/2013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FA428-5572-4C2A-AAD9-6CDE5D0D394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414070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07115-23F2-4FFE-87B4-FBAFB8AB4E9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09/10/2013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FA428-5572-4C2A-AAD9-6CDE5D0D394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309632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07115-23F2-4FFE-87B4-FBAFB8AB4E9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09/10/2013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FA428-5572-4C2A-AAD9-6CDE5D0D394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545273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07115-23F2-4FFE-87B4-FBAFB8AB4E9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09/10/2013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FA428-5572-4C2A-AAD9-6CDE5D0D394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81416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A6FA4-6B98-4881-AD9C-05F7932B90B8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09/10/2013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7248E-B576-45EA-81F3-3A7514EE241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15737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A6FA4-6B98-4881-AD9C-05F7932B90B8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09/10/2013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7248E-B576-45EA-81F3-3A7514EE241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492258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A6FA4-6B98-4881-AD9C-05F7932B90B8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09/10/2013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7248E-B576-45EA-81F3-3A7514EE241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549946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A6FA4-6B98-4881-AD9C-05F7932B90B8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09/10/2013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7248E-B576-45EA-81F3-3A7514EE241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677041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A6FA4-6B98-4881-AD9C-05F7932B90B8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09/10/2013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7248E-B576-45EA-81F3-3A7514EE241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92819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A6FA4-6B98-4881-AD9C-05F7932B90B8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09/10/2013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7248E-B576-45EA-81F3-3A7514EE241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0001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AA04-C2C2-4574-B37A-54400FC17D35}" type="datetimeFigureOut">
              <a:rPr lang="en-GB" smtClean="0"/>
              <a:t>09/10/2013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ED618-7FC1-44C4-AA7B-87D6135D79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016420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A6FA4-6B98-4881-AD9C-05F7932B90B8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09/10/2013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7248E-B576-45EA-81F3-3A7514EE241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123834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A6FA4-6B98-4881-AD9C-05F7932B90B8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09/10/2013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7248E-B576-45EA-81F3-3A7514EE241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600559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A6FA4-6B98-4881-AD9C-05F7932B90B8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09/10/2013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7248E-B576-45EA-81F3-3A7514EE241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80978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A6FA4-6B98-4881-AD9C-05F7932B90B8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09/10/2013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7248E-B576-45EA-81F3-3A7514EE241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538111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A6FA4-6B98-4881-AD9C-05F7932B90B8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09/10/2013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7248E-B576-45EA-81F3-3A7514EE241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117222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07115-23F2-4FFE-87B4-FBAFB8AB4E9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09/10/2013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FA428-5572-4C2A-AAD9-6CDE5D0D394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31178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07115-23F2-4FFE-87B4-FBAFB8AB4E9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09/10/2013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FA428-5572-4C2A-AAD9-6CDE5D0D394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071532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07115-23F2-4FFE-87B4-FBAFB8AB4E9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09/10/2013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FA428-5572-4C2A-AAD9-6CDE5D0D394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143527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07115-23F2-4FFE-87B4-FBAFB8AB4E9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09/10/2013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FA428-5572-4C2A-AAD9-6CDE5D0D394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975350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07115-23F2-4FFE-87B4-FBAFB8AB4E9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09/10/2013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FA428-5572-4C2A-AAD9-6CDE5D0D394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88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AA04-C2C2-4574-B37A-54400FC17D35}" type="datetimeFigureOut">
              <a:rPr lang="en-GB" smtClean="0"/>
              <a:t>09/10/2013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ED618-7FC1-44C4-AA7B-87D6135D79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821602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07115-23F2-4FFE-87B4-FBAFB8AB4E9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09/10/2013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FA428-5572-4C2A-AAD9-6CDE5D0D394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3823468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07115-23F2-4FFE-87B4-FBAFB8AB4E9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09/10/2013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FA428-5572-4C2A-AAD9-6CDE5D0D394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3277780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07115-23F2-4FFE-87B4-FBAFB8AB4E9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09/10/2013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FA428-5572-4C2A-AAD9-6CDE5D0D394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7035064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07115-23F2-4FFE-87B4-FBAFB8AB4E9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09/10/2013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FA428-5572-4C2A-AAD9-6CDE5D0D394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5829587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07115-23F2-4FFE-87B4-FBAFB8AB4E9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09/10/2013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FA428-5572-4C2A-AAD9-6CDE5D0D394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6977179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07115-23F2-4FFE-87B4-FBAFB8AB4E9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09/10/2013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FA428-5572-4C2A-AAD9-6CDE5D0D394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0167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AA04-C2C2-4574-B37A-54400FC17D35}" type="datetimeFigureOut">
              <a:rPr lang="en-GB" smtClean="0"/>
              <a:t>09/10/2013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ED618-7FC1-44C4-AA7B-87D6135D79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2064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AA04-C2C2-4574-B37A-54400FC17D35}" type="datetimeFigureOut">
              <a:rPr lang="en-GB" smtClean="0"/>
              <a:t>09/10/2013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ED618-7FC1-44C4-AA7B-87D6135D79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098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AA04-C2C2-4574-B37A-54400FC17D35}" type="datetimeFigureOut">
              <a:rPr lang="en-GB" smtClean="0"/>
              <a:t>09/10/2013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ED618-7FC1-44C4-AA7B-87D6135D79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2264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AA04-C2C2-4574-B37A-54400FC17D35}" type="datetimeFigureOut">
              <a:rPr lang="en-GB" smtClean="0"/>
              <a:t>09/10/2013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ED618-7FC1-44C4-AA7B-87D6135D79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466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58AA04-C2C2-4574-B37A-54400FC17D35}" type="datetimeFigureOut">
              <a:rPr lang="en-GB" smtClean="0"/>
              <a:t>09/10/2013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8ED618-7FC1-44C4-AA7B-87D6135D79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9594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207115-23F2-4FFE-87B4-FBAFB8AB4E9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09/10/2013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BFA428-5572-4C2A-AAD9-6CDE5D0D394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1675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207115-23F2-4FFE-87B4-FBAFB8AB4E9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09/10/2013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BFA428-5572-4C2A-AAD9-6CDE5D0D394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368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FA6FA4-6B98-4881-AD9C-05F7932B90B8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09/10/2013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57248E-B576-45EA-81F3-3A7514EE241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7178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207115-23F2-4FFE-87B4-FBAFB8AB4E9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09/10/2013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BFA428-5572-4C2A-AAD9-6CDE5D0D394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7275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6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6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6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6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6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6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4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4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3.png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3.png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3.png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4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3.png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6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3652"/>
            <a:ext cx="10515600" cy="1325563"/>
          </a:xfrm>
        </p:spPr>
        <p:txBody>
          <a:bodyPr>
            <a:normAutofit/>
          </a:bodyPr>
          <a:lstStyle/>
          <a:p>
            <a:r>
              <a:rPr lang="en-GB" sz="4800" b="1" dirty="0" smtClean="0">
                <a:latin typeface="Segoe Print" panose="02000600000000000000" pitchFamily="2" charset="0"/>
              </a:rPr>
              <a:t>Learn Its – Step </a:t>
            </a:r>
            <a:r>
              <a:rPr lang="en-GB" sz="4800" b="1" dirty="0" smtClean="0">
                <a:latin typeface="Segoe Print" panose="02000600000000000000" pitchFamily="2" charset="0"/>
              </a:rPr>
              <a:t>12</a:t>
            </a:r>
            <a:endParaRPr lang="en-GB" sz="4800" b="1" dirty="0">
              <a:latin typeface="Segoe Print" panose="02000600000000000000" pitchFamily="2" charset="0"/>
            </a:endParaRPr>
          </a:p>
        </p:txBody>
      </p:sp>
      <p:grpSp>
        <p:nvGrpSpPr>
          <p:cNvPr id="44" name="Group 43"/>
          <p:cNvGrpSpPr/>
          <p:nvPr/>
        </p:nvGrpSpPr>
        <p:grpSpPr>
          <a:xfrm>
            <a:off x="1710316" y="1675101"/>
            <a:ext cx="3948752" cy="4514017"/>
            <a:chOff x="5445453" y="2058729"/>
            <a:chExt cx="3948752" cy="4514017"/>
          </a:xfrm>
        </p:grpSpPr>
        <p:sp>
          <p:nvSpPr>
            <p:cNvPr id="32" name="Rounded Rectangle 31"/>
            <p:cNvSpPr/>
            <p:nvPr/>
          </p:nvSpPr>
          <p:spPr>
            <a:xfrm>
              <a:off x="5445456" y="5781176"/>
              <a:ext cx="3507475" cy="791570"/>
            </a:xfrm>
            <a:prstGeom prst="roundRect">
              <a:avLst/>
            </a:prstGeom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2000" b="1" dirty="0" smtClean="0">
                  <a:solidFill>
                    <a:schemeClr val="tx1"/>
                  </a:solidFill>
                  <a:latin typeface="Segoe Print" panose="02000600000000000000" pitchFamily="2" charset="0"/>
                </a:rPr>
                <a:t>Say Multiples 1 - 5</a:t>
              </a:r>
              <a:endParaRPr lang="en-GB" sz="2000" b="1" dirty="0">
                <a:solidFill>
                  <a:schemeClr val="tx1"/>
                </a:solidFill>
                <a:latin typeface="Segoe Print" panose="02000600000000000000" pitchFamily="2" charset="0"/>
              </a:endParaRPr>
            </a:p>
          </p:txBody>
        </p:sp>
        <p:sp>
          <p:nvSpPr>
            <p:cNvPr id="33" name="Rounded Rectangle 32"/>
            <p:cNvSpPr/>
            <p:nvPr/>
          </p:nvSpPr>
          <p:spPr>
            <a:xfrm>
              <a:off x="5445455" y="4854669"/>
              <a:ext cx="3507475" cy="791570"/>
            </a:xfrm>
            <a:prstGeom prst="roundRect">
              <a:avLst/>
            </a:prstGeom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2000" b="1" dirty="0" smtClean="0">
                  <a:solidFill>
                    <a:schemeClr val="tx1"/>
                  </a:solidFill>
                  <a:latin typeface="Segoe Print" panose="02000600000000000000" pitchFamily="2" charset="0"/>
                </a:rPr>
                <a:t>Say Multiples 1 - 10</a:t>
              </a:r>
              <a:endParaRPr lang="en-GB" sz="2000" b="1" dirty="0">
                <a:solidFill>
                  <a:schemeClr val="tx1"/>
                </a:solidFill>
                <a:latin typeface="Segoe Print" panose="02000600000000000000" pitchFamily="2" charset="0"/>
              </a:endParaRPr>
            </a:p>
          </p:txBody>
        </p:sp>
        <p:sp>
          <p:nvSpPr>
            <p:cNvPr id="34" name="Rounded Rectangle 33"/>
            <p:cNvSpPr/>
            <p:nvPr/>
          </p:nvSpPr>
          <p:spPr>
            <a:xfrm>
              <a:off x="5445454" y="3922689"/>
              <a:ext cx="3507475" cy="791570"/>
            </a:xfrm>
            <a:prstGeom prst="roundRect">
              <a:avLst/>
            </a:prstGeom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2000" b="1" dirty="0" smtClean="0">
                  <a:solidFill>
                    <a:schemeClr val="tx1"/>
                  </a:solidFill>
                  <a:latin typeface="Segoe Print" panose="02000600000000000000" pitchFamily="2" charset="0"/>
                </a:rPr>
                <a:t>Say Table</a:t>
              </a:r>
              <a:endParaRPr lang="en-GB" sz="2000" b="1" dirty="0">
                <a:solidFill>
                  <a:schemeClr val="tx1"/>
                </a:solidFill>
                <a:latin typeface="Segoe Print" panose="02000600000000000000" pitchFamily="2" charset="0"/>
              </a:endParaRPr>
            </a:p>
          </p:txBody>
        </p:sp>
        <p:sp>
          <p:nvSpPr>
            <p:cNvPr id="35" name="Rounded Rectangle 34"/>
            <p:cNvSpPr/>
            <p:nvPr/>
          </p:nvSpPr>
          <p:spPr>
            <a:xfrm>
              <a:off x="5445454" y="2990709"/>
              <a:ext cx="3507475" cy="791570"/>
            </a:xfrm>
            <a:prstGeom prst="roundRect">
              <a:avLst/>
            </a:prstGeom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2000" b="1" dirty="0" smtClean="0">
                  <a:solidFill>
                    <a:schemeClr val="tx1"/>
                  </a:solidFill>
                  <a:latin typeface="Segoe Print" panose="02000600000000000000" pitchFamily="2" charset="0"/>
                </a:rPr>
                <a:t>Jumbled Tables</a:t>
              </a:r>
              <a:endParaRPr lang="en-GB" sz="2000" b="1" dirty="0">
                <a:solidFill>
                  <a:schemeClr val="tx1"/>
                </a:solidFill>
                <a:latin typeface="Segoe Print" panose="02000600000000000000" pitchFamily="2" charset="0"/>
              </a:endParaRPr>
            </a:p>
          </p:txBody>
        </p:sp>
        <p:sp>
          <p:nvSpPr>
            <p:cNvPr id="36" name="Rounded Rectangle 35"/>
            <p:cNvSpPr/>
            <p:nvPr/>
          </p:nvSpPr>
          <p:spPr>
            <a:xfrm>
              <a:off x="5445453" y="2058729"/>
              <a:ext cx="3507475" cy="791570"/>
            </a:xfrm>
            <a:prstGeom prst="roundRect">
              <a:avLst/>
            </a:prstGeom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2000" b="1" dirty="0" smtClean="0">
                  <a:solidFill>
                    <a:schemeClr val="tx1"/>
                  </a:solidFill>
                  <a:latin typeface="Segoe Print" panose="02000600000000000000" pitchFamily="2" charset="0"/>
                </a:rPr>
                <a:t>Fact Family</a:t>
              </a:r>
              <a:endParaRPr lang="en-GB" sz="2000" b="1" dirty="0">
                <a:solidFill>
                  <a:schemeClr val="tx1"/>
                </a:solidFill>
                <a:latin typeface="Segoe Print" panose="02000600000000000000" pitchFamily="2" charset="0"/>
              </a:endParaRPr>
            </a:p>
          </p:txBody>
        </p:sp>
        <p:sp>
          <p:nvSpPr>
            <p:cNvPr id="37" name="Curved Right Arrow 36"/>
            <p:cNvSpPr/>
            <p:nvPr/>
          </p:nvSpPr>
          <p:spPr>
            <a:xfrm rot="10800000">
              <a:off x="8773233" y="5411170"/>
              <a:ext cx="586856" cy="905030"/>
            </a:xfrm>
            <a:prstGeom prst="curvedRightArrow">
              <a:avLst/>
            </a:prstGeom>
            <a:solidFill>
              <a:srgbClr val="FF33CC"/>
            </a:solidFill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41" name="Curved Right Arrow 40"/>
            <p:cNvSpPr/>
            <p:nvPr/>
          </p:nvSpPr>
          <p:spPr>
            <a:xfrm rot="10800000">
              <a:off x="8807349" y="2315275"/>
              <a:ext cx="586856" cy="905030"/>
            </a:xfrm>
            <a:prstGeom prst="curvedRightArrow">
              <a:avLst/>
            </a:prstGeom>
            <a:solidFill>
              <a:srgbClr val="FF33CC"/>
            </a:solidFill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42" name="Curved Right Arrow 41"/>
            <p:cNvSpPr/>
            <p:nvPr/>
          </p:nvSpPr>
          <p:spPr>
            <a:xfrm rot="10800000">
              <a:off x="8807349" y="3304909"/>
              <a:ext cx="586856" cy="905030"/>
            </a:xfrm>
            <a:prstGeom prst="curvedRightArrow">
              <a:avLst/>
            </a:prstGeom>
            <a:solidFill>
              <a:srgbClr val="FF33CC"/>
            </a:solidFill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43" name="Curved Right Arrow 42"/>
            <p:cNvSpPr/>
            <p:nvPr/>
          </p:nvSpPr>
          <p:spPr>
            <a:xfrm rot="10800000">
              <a:off x="8780054" y="4329213"/>
              <a:ext cx="586856" cy="905030"/>
            </a:xfrm>
            <a:prstGeom prst="curvedRightArrow">
              <a:avLst/>
            </a:prstGeom>
            <a:solidFill>
              <a:srgbClr val="FF33CC"/>
            </a:solidFill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sp>
        <p:nvSpPr>
          <p:cNvPr id="51" name="Rounded Rectangle 50"/>
          <p:cNvSpPr/>
          <p:nvPr/>
        </p:nvSpPr>
        <p:spPr>
          <a:xfrm>
            <a:off x="7063579" y="1675101"/>
            <a:ext cx="2736378" cy="4615031"/>
          </a:xfrm>
          <a:prstGeom prst="roundRect">
            <a:avLst/>
          </a:prstGeom>
          <a:ln w="38100">
            <a:solidFill>
              <a:srgbClr val="FF33CC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b="1" dirty="0" smtClean="0">
                <a:solidFill>
                  <a:schemeClr val="tx1"/>
                </a:solidFill>
                <a:latin typeface="Segoe Print" panose="02000600000000000000" pitchFamily="2" charset="0"/>
              </a:rPr>
              <a:t>1x8=8</a:t>
            </a:r>
            <a:endParaRPr lang="en-GB" sz="2400" b="1" dirty="0" smtClean="0">
              <a:solidFill>
                <a:schemeClr val="tx1"/>
              </a:solidFill>
              <a:latin typeface="Segoe Print" panose="02000600000000000000" pitchFamily="2" charset="0"/>
            </a:endParaRPr>
          </a:p>
          <a:p>
            <a:pPr algn="ctr"/>
            <a:r>
              <a:rPr lang="en-GB" sz="2400" b="1" dirty="0" smtClean="0">
                <a:solidFill>
                  <a:schemeClr val="tx1"/>
                </a:solidFill>
                <a:latin typeface="Segoe Print" panose="02000600000000000000" pitchFamily="2" charset="0"/>
              </a:rPr>
              <a:t>2x8=16</a:t>
            </a:r>
            <a:endParaRPr lang="en-GB" sz="2400" b="1" dirty="0" smtClean="0">
              <a:solidFill>
                <a:schemeClr val="tx1"/>
              </a:solidFill>
              <a:latin typeface="Segoe Print" panose="02000600000000000000" pitchFamily="2" charset="0"/>
            </a:endParaRPr>
          </a:p>
          <a:p>
            <a:pPr algn="ctr"/>
            <a:r>
              <a:rPr lang="en-GB" sz="2400" b="1" dirty="0" smtClean="0">
                <a:solidFill>
                  <a:schemeClr val="tx1"/>
                </a:solidFill>
                <a:latin typeface="Segoe Print" panose="02000600000000000000" pitchFamily="2" charset="0"/>
              </a:rPr>
              <a:t>3x8=24</a:t>
            </a:r>
            <a:endParaRPr lang="en-GB" sz="2400" b="1" dirty="0" smtClean="0">
              <a:solidFill>
                <a:schemeClr val="tx1"/>
              </a:solidFill>
              <a:latin typeface="Segoe Print" panose="02000600000000000000" pitchFamily="2" charset="0"/>
            </a:endParaRPr>
          </a:p>
          <a:p>
            <a:pPr algn="ctr"/>
            <a:r>
              <a:rPr lang="en-GB" sz="2400" b="1" dirty="0" smtClean="0">
                <a:solidFill>
                  <a:schemeClr val="tx1"/>
                </a:solidFill>
                <a:latin typeface="Segoe Print" panose="02000600000000000000" pitchFamily="2" charset="0"/>
              </a:rPr>
              <a:t>4x8=32</a:t>
            </a:r>
            <a:endParaRPr lang="en-GB" sz="2400" b="1" dirty="0" smtClean="0">
              <a:solidFill>
                <a:schemeClr val="tx1"/>
              </a:solidFill>
              <a:latin typeface="Segoe Print" panose="02000600000000000000" pitchFamily="2" charset="0"/>
            </a:endParaRPr>
          </a:p>
          <a:p>
            <a:pPr algn="ctr"/>
            <a:r>
              <a:rPr lang="en-GB" sz="2400" b="1" dirty="0" smtClean="0">
                <a:solidFill>
                  <a:schemeClr val="tx1"/>
                </a:solidFill>
                <a:latin typeface="Segoe Print" panose="02000600000000000000" pitchFamily="2" charset="0"/>
              </a:rPr>
              <a:t>5x8=40</a:t>
            </a:r>
            <a:endParaRPr lang="en-GB" sz="2400" b="1" dirty="0" smtClean="0">
              <a:solidFill>
                <a:schemeClr val="tx1"/>
              </a:solidFill>
              <a:latin typeface="Segoe Print" panose="02000600000000000000" pitchFamily="2" charset="0"/>
            </a:endParaRPr>
          </a:p>
          <a:p>
            <a:pPr algn="ctr"/>
            <a:r>
              <a:rPr lang="en-GB" sz="2400" b="1" dirty="0" smtClean="0">
                <a:solidFill>
                  <a:schemeClr val="tx1"/>
                </a:solidFill>
                <a:latin typeface="Segoe Print" panose="02000600000000000000" pitchFamily="2" charset="0"/>
              </a:rPr>
              <a:t>6x8=48</a:t>
            </a:r>
            <a:endParaRPr lang="en-GB" sz="2400" b="1" dirty="0" smtClean="0">
              <a:solidFill>
                <a:schemeClr val="tx1"/>
              </a:solidFill>
              <a:latin typeface="Segoe Print" panose="02000600000000000000" pitchFamily="2" charset="0"/>
            </a:endParaRPr>
          </a:p>
          <a:p>
            <a:pPr algn="ctr"/>
            <a:r>
              <a:rPr lang="en-GB" sz="2400" b="1" dirty="0" smtClean="0">
                <a:solidFill>
                  <a:schemeClr val="tx1"/>
                </a:solidFill>
                <a:latin typeface="Segoe Print" panose="02000600000000000000" pitchFamily="2" charset="0"/>
              </a:rPr>
              <a:t>7x8=56</a:t>
            </a:r>
            <a:endParaRPr lang="en-GB" sz="2400" b="1" dirty="0" smtClean="0">
              <a:solidFill>
                <a:schemeClr val="tx1"/>
              </a:solidFill>
              <a:latin typeface="Segoe Print" panose="02000600000000000000" pitchFamily="2" charset="0"/>
            </a:endParaRPr>
          </a:p>
          <a:p>
            <a:pPr algn="ctr"/>
            <a:r>
              <a:rPr lang="en-GB" sz="2400" b="1" dirty="0" smtClean="0">
                <a:solidFill>
                  <a:schemeClr val="tx1"/>
                </a:solidFill>
                <a:latin typeface="Segoe Print" panose="02000600000000000000" pitchFamily="2" charset="0"/>
              </a:rPr>
              <a:t>8x8=64</a:t>
            </a:r>
            <a:endParaRPr lang="en-GB" sz="2400" b="1" dirty="0" smtClean="0">
              <a:solidFill>
                <a:schemeClr val="tx1"/>
              </a:solidFill>
              <a:latin typeface="Segoe Print" panose="02000600000000000000" pitchFamily="2" charset="0"/>
            </a:endParaRPr>
          </a:p>
          <a:p>
            <a:pPr algn="ctr"/>
            <a:r>
              <a:rPr lang="en-GB" sz="2400" b="1" dirty="0" smtClean="0">
                <a:solidFill>
                  <a:schemeClr val="tx1"/>
                </a:solidFill>
                <a:latin typeface="Segoe Print" panose="02000600000000000000" pitchFamily="2" charset="0"/>
              </a:rPr>
              <a:t>9x8=72</a:t>
            </a:r>
            <a:endParaRPr lang="en-GB" sz="2400" b="1" dirty="0" smtClean="0">
              <a:solidFill>
                <a:schemeClr val="tx1"/>
              </a:solidFill>
              <a:latin typeface="Segoe Print" panose="02000600000000000000" pitchFamily="2" charset="0"/>
            </a:endParaRPr>
          </a:p>
          <a:p>
            <a:pPr algn="ctr"/>
            <a:r>
              <a:rPr lang="en-GB" sz="2400" b="1" dirty="0" smtClean="0">
                <a:solidFill>
                  <a:schemeClr val="tx1"/>
                </a:solidFill>
                <a:latin typeface="Segoe Print" panose="02000600000000000000" pitchFamily="2" charset="0"/>
              </a:rPr>
              <a:t>10x8=80</a:t>
            </a:r>
            <a:endParaRPr lang="en-GB" sz="2400" b="1" dirty="0" smtClean="0">
              <a:solidFill>
                <a:schemeClr val="tx1"/>
              </a:solidFill>
              <a:latin typeface="Segoe Print" panose="02000600000000000000" pitchFamily="2" charset="0"/>
            </a:endParaRPr>
          </a:p>
          <a:p>
            <a:pPr algn="ctr"/>
            <a:r>
              <a:rPr lang="en-GB" sz="2400" b="1" dirty="0" smtClean="0">
                <a:solidFill>
                  <a:schemeClr val="tx1"/>
                </a:solidFill>
                <a:latin typeface="Segoe Print" panose="02000600000000000000" pitchFamily="2" charset="0"/>
              </a:rPr>
              <a:t>11x8=88</a:t>
            </a:r>
            <a:endParaRPr lang="en-GB" sz="2400" b="1" dirty="0" smtClean="0">
              <a:solidFill>
                <a:schemeClr val="tx1"/>
              </a:solidFill>
              <a:latin typeface="Segoe Print" panose="02000600000000000000" pitchFamily="2" charset="0"/>
            </a:endParaRPr>
          </a:p>
          <a:p>
            <a:pPr algn="ctr"/>
            <a:r>
              <a:rPr lang="en-GB" sz="2400" b="1" dirty="0" smtClean="0">
                <a:solidFill>
                  <a:schemeClr val="tx1"/>
                </a:solidFill>
                <a:latin typeface="Segoe Print" panose="02000600000000000000" pitchFamily="2" charset="0"/>
              </a:rPr>
              <a:t>12x8=96</a:t>
            </a:r>
            <a:endParaRPr lang="en-GB" sz="2400" b="1" dirty="0">
              <a:solidFill>
                <a:schemeClr val="tx1"/>
              </a:solidFill>
              <a:latin typeface="Segoe Print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59535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ular Callout 5"/>
          <p:cNvSpPr/>
          <p:nvPr/>
        </p:nvSpPr>
        <p:spPr>
          <a:xfrm>
            <a:off x="6143321" y="116632"/>
            <a:ext cx="2448272" cy="1044116"/>
          </a:xfrm>
          <a:prstGeom prst="wedgeRoundRectCallout">
            <a:avLst>
              <a:gd name="adj1" fmla="val 65013"/>
              <a:gd name="adj2" fmla="val 36358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latin typeface="Segoe Print" pitchFamily="2" charset="0"/>
              </a:rPr>
              <a:t>Let’s wire the numbers up!!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3613113" y="1570728"/>
            <a:ext cx="5099863" cy="4759872"/>
            <a:chOff x="467544" y="3429000"/>
            <a:chExt cx="2798231" cy="2592288"/>
          </a:xfrm>
        </p:grpSpPr>
        <p:sp>
          <p:nvSpPr>
            <p:cNvPr id="7" name="Isosceles Triangle 6"/>
            <p:cNvSpPr/>
            <p:nvPr/>
          </p:nvSpPr>
          <p:spPr>
            <a:xfrm>
              <a:off x="467544" y="3429000"/>
              <a:ext cx="2798231" cy="2412268"/>
            </a:xfrm>
            <a:prstGeom prst="triangle">
              <a:avLst/>
            </a:prstGeom>
            <a:solidFill>
              <a:srgbClr val="002060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506619" y="3717032"/>
              <a:ext cx="720080" cy="72008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5400" b="1" dirty="0" smtClean="0">
                  <a:solidFill>
                    <a:schemeClr val="bg2"/>
                  </a:solidFill>
                  <a:latin typeface="Segoe Print" pitchFamily="2" charset="0"/>
                </a:rPr>
                <a:t>40</a:t>
              </a:r>
              <a:endParaRPr lang="en-GB" sz="5400" b="1" dirty="0">
                <a:solidFill>
                  <a:schemeClr val="bg2"/>
                </a:solidFill>
                <a:latin typeface="Segoe Print" pitchFamily="2" charset="0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2483768" y="5301208"/>
              <a:ext cx="720080" cy="72008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5400" b="1" dirty="0" smtClean="0">
                  <a:solidFill>
                    <a:schemeClr val="bg2"/>
                  </a:solidFill>
                  <a:latin typeface="Segoe Print" pitchFamily="2" charset="0"/>
                </a:rPr>
                <a:t>8</a:t>
              </a:r>
              <a:endParaRPr lang="en-GB" sz="5400" b="1" dirty="0">
                <a:solidFill>
                  <a:schemeClr val="bg2"/>
                </a:solidFill>
                <a:latin typeface="Segoe Print" pitchFamily="2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539552" y="5301208"/>
              <a:ext cx="720080" cy="72008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5400" b="1" dirty="0" smtClean="0">
                  <a:solidFill>
                    <a:schemeClr val="bg2"/>
                  </a:solidFill>
                  <a:latin typeface="Segoe Print" pitchFamily="2" charset="0"/>
                </a:rPr>
                <a:t>5</a:t>
              </a:r>
              <a:endParaRPr lang="en-GB" sz="5400" b="1" dirty="0">
                <a:solidFill>
                  <a:schemeClr val="bg2"/>
                </a:solidFill>
                <a:latin typeface="Segoe Print" pitchFamily="2" charset="0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412032" y="4653136"/>
              <a:ext cx="927720" cy="72008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0" b="1" dirty="0">
                  <a:solidFill>
                    <a:schemeClr val="bg2"/>
                  </a:solidFill>
                  <a:latin typeface="Segoe Print" pitchFamily="2" charset="0"/>
                </a:rPr>
                <a:t>x÷</a:t>
              </a:r>
            </a:p>
          </p:txBody>
        </p:sp>
      </p:grpSp>
      <p:pic>
        <p:nvPicPr>
          <p:cNvPr id="11" name="Picture 5" descr="C:\Users\Roger.Bird\Desktop\Big Maths Characters 2013\Squiggleworth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1011" y="1310678"/>
            <a:ext cx="2383987" cy="1686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" descr="C:\Users\Roger.Bird\Desktop\Big Maths Characters 2013\Pim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4473" y="4000968"/>
            <a:ext cx="2020875" cy="2857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5352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ular Callout 5"/>
          <p:cNvSpPr/>
          <p:nvPr/>
        </p:nvSpPr>
        <p:spPr>
          <a:xfrm>
            <a:off x="6143321" y="116632"/>
            <a:ext cx="2448272" cy="1044116"/>
          </a:xfrm>
          <a:prstGeom prst="wedgeRoundRectCallout">
            <a:avLst>
              <a:gd name="adj1" fmla="val 65013"/>
              <a:gd name="adj2" fmla="val 36358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latin typeface="Segoe Print" pitchFamily="2" charset="0"/>
              </a:rPr>
              <a:t>Let’s wire the numbers up!!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3613113" y="1556792"/>
            <a:ext cx="5099863" cy="4759872"/>
            <a:chOff x="467544" y="3429000"/>
            <a:chExt cx="2798231" cy="2592288"/>
          </a:xfrm>
        </p:grpSpPr>
        <p:sp>
          <p:nvSpPr>
            <p:cNvPr id="7" name="Isosceles Triangle 6"/>
            <p:cNvSpPr/>
            <p:nvPr/>
          </p:nvSpPr>
          <p:spPr>
            <a:xfrm>
              <a:off x="467544" y="3429000"/>
              <a:ext cx="2798231" cy="2412268"/>
            </a:xfrm>
            <a:prstGeom prst="triangle">
              <a:avLst/>
            </a:prstGeom>
            <a:solidFill>
              <a:srgbClr val="002060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506619" y="3717032"/>
              <a:ext cx="720080" cy="72008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5400" b="1" dirty="0" smtClean="0">
                  <a:solidFill>
                    <a:schemeClr val="bg2"/>
                  </a:solidFill>
                  <a:latin typeface="Segoe Print" pitchFamily="2" charset="0"/>
                </a:rPr>
                <a:t>40</a:t>
              </a:r>
              <a:endParaRPr lang="en-GB" sz="5400" b="1" dirty="0">
                <a:solidFill>
                  <a:schemeClr val="bg2"/>
                </a:solidFill>
                <a:latin typeface="Segoe Print" pitchFamily="2" charset="0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2483768" y="5301208"/>
              <a:ext cx="720080" cy="72008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5400" b="1" dirty="0" smtClean="0">
                  <a:solidFill>
                    <a:schemeClr val="bg2"/>
                  </a:solidFill>
                  <a:latin typeface="Segoe Print" pitchFamily="2" charset="0"/>
                </a:rPr>
                <a:t>8</a:t>
              </a:r>
              <a:endParaRPr lang="en-GB" sz="5400" b="1" dirty="0">
                <a:solidFill>
                  <a:schemeClr val="bg2"/>
                </a:solidFill>
                <a:latin typeface="Segoe Print" pitchFamily="2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539552" y="5301208"/>
              <a:ext cx="720080" cy="72008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5400" b="1" dirty="0" smtClean="0">
                  <a:solidFill>
                    <a:schemeClr val="bg2"/>
                  </a:solidFill>
                  <a:latin typeface="Segoe Print" pitchFamily="2" charset="0"/>
                </a:rPr>
                <a:t>5</a:t>
              </a:r>
              <a:endParaRPr lang="en-GB" sz="5400" b="1" dirty="0">
                <a:solidFill>
                  <a:schemeClr val="bg2"/>
                </a:solidFill>
                <a:latin typeface="Segoe Print" pitchFamily="2" charset="0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412032" y="4653136"/>
              <a:ext cx="927720" cy="72008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0" b="1" dirty="0">
                  <a:solidFill>
                    <a:schemeClr val="bg2"/>
                  </a:solidFill>
                  <a:latin typeface="Segoe Print" pitchFamily="2" charset="0"/>
                </a:rPr>
                <a:t>x÷</a:t>
              </a:r>
            </a:p>
          </p:txBody>
        </p:sp>
      </p:grpSp>
      <p:sp>
        <p:nvSpPr>
          <p:cNvPr id="11" name="Oval 10"/>
          <p:cNvSpPr/>
          <p:nvPr/>
        </p:nvSpPr>
        <p:spPr bwMode="auto">
          <a:xfrm>
            <a:off x="6942784" y="4654426"/>
            <a:ext cx="2002288" cy="2002288"/>
          </a:xfrm>
          <a:prstGeom prst="ellipse">
            <a:avLst/>
          </a:prstGeom>
          <a:noFill/>
          <a:ln w="76200" cap="flat" cmpd="sng" algn="ctr">
            <a:solidFill>
              <a:srgbClr val="66FF3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>
              <a:latin typeface="Verdana" pitchFamily="34" charset="0"/>
            </a:endParaRPr>
          </a:p>
        </p:txBody>
      </p:sp>
      <p:pic>
        <p:nvPicPr>
          <p:cNvPr id="14" name="Picture 5" descr="C:\Users\Roger.Bird\Desktop\Big Maths Characters 2013\Squiggleworth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1011" y="1310678"/>
            <a:ext cx="2383987" cy="1686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2143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ular Callout 5"/>
          <p:cNvSpPr/>
          <p:nvPr/>
        </p:nvSpPr>
        <p:spPr>
          <a:xfrm>
            <a:off x="6143321" y="116632"/>
            <a:ext cx="2448272" cy="1044116"/>
          </a:xfrm>
          <a:prstGeom prst="wedgeRoundRectCallout">
            <a:avLst>
              <a:gd name="adj1" fmla="val 65013"/>
              <a:gd name="adj2" fmla="val 36358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latin typeface="Segoe Print" pitchFamily="2" charset="0"/>
              </a:rPr>
              <a:t>Let’s wire the numbers up!!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3613113" y="1570728"/>
            <a:ext cx="5099863" cy="4759872"/>
            <a:chOff x="467544" y="3429000"/>
            <a:chExt cx="2798231" cy="2592288"/>
          </a:xfrm>
        </p:grpSpPr>
        <p:sp>
          <p:nvSpPr>
            <p:cNvPr id="7" name="Isosceles Triangle 6"/>
            <p:cNvSpPr/>
            <p:nvPr/>
          </p:nvSpPr>
          <p:spPr>
            <a:xfrm>
              <a:off x="467544" y="3429000"/>
              <a:ext cx="2798231" cy="2412268"/>
            </a:xfrm>
            <a:prstGeom prst="triangle">
              <a:avLst/>
            </a:prstGeom>
            <a:solidFill>
              <a:srgbClr val="FF3399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506619" y="3717032"/>
              <a:ext cx="720080" cy="72008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5400" b="1" dirty="0" smtClean="0">
                  <a:solidFill>
                    <a:schemeClr val="bg2"/>
                  </a:solidFill>
                  <a:latin typeface="Segoe Print" pitchFamily="2" charset="0"/>
                </a:rPr>
                <a:t>56</a:t>
              </a:r>
              <a:endParaRPr lang="en-GB" sz="5400" b="1" dirty="0">
                <a:solidFill>
                  <a:schemeClr val="bg2"/>
                </a:solidFill>
                <a:latin typeface="Segoe Print" pitchFamily="2" charset="0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2483768" y="5301208"/>
              <a:ext cx="720080" cy="72008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5400" b="1" dirty="0" smtClean="0">
                  <a:solidFill>
                    <a:schemeClr val="bg2"/>
                  </a:solidFill>
                  <a:latin typeface="Segoe Print" pitchFamily="2" charset="0"/>
                </a:rPr>
                <a:t>8</a:t>
              </a:r>
              <a:endParaRPr lang="en-GB" sz="5400" b="1" dirty="0">
                <a:solidFill>
                  <a:schemeClr val="bg2"/>
                </a:solidFill>
                <a:latin typeface="Segoe Print" pitchFamily="2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539552" y="5301208"/>
              <a:ext cx="720080" cy="72008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5400" b="1" dirty="0" smtClean="0">
                  <a:solidFill>
                    <a:schemeClr val="bg2"/>
                  </a:solidFill>
                  <a:latin typeface="Segoe Print" pitchFamily="2" charset="0"/>
                </a:rPr>
                <a:t>7</a:t>
              </a:r>
              <a:endParaRPr lang="en-GB" sz="5400" b="1" dirty="0">
                <a:solidFill>
                  <a:schemeClr val="bg2"/>
                </a:solidFill>
                <a:latin typeface="Segoe Print" pitchFamily="2" charset="0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412032" y="4653136"/>
              <a:ext cx="927720" cy="72008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0" b="1" dirty="0">
                  <a:solidFill>
                    <a:schemeClr val="bg2"/>
                  </a:solidFill>
                  <a:latin typeface="Segoe Print" pitchFamily="2" charset="0"/>
                </a:rPr>
                <a:t>x÷</a:t>
              </a:r>
            </a:p>
          </p:txBody>
        </p:sp>
      </p:grpSp>
      <p:pic>
        <p:nvPicPr>
          <p:cNvPr id="11" name="Picture 5" descr="C:\Users\Roger.Bird\Desktop\Big Maths Characters 2013\Squiggleworth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1011" y="1310678"/>
            <a:ext cx="2383987" cy="1686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" descr="C:\Users\Roger.Bird\Desktop\Big Maths Characters 2013\Pim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474797" y="1266071"/>
            <a:ext cx="2020875" cy="2857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0217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ular Callout 5"/>
          <p:cNvSpPr/>
          <p:nvPr/>
        </p:nvSpPr>
        <p:spPr>
          <a:xfrm>
            <a:off x="6143321" y="116632"/>
            <a:ext cx="2448272" cy="1044116"/>
          </a:xfrm>
          <a:prstGeom prst="wedgeRoundRectCallout">
            <a:avLst>
              <a:gd name="adj1" fmla="val 65013"/>
              <a:gd name="adj2" fmla="val 36358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latin typeface="Segoe Print" pitchFamily="2" charset="0"/>
              </a:rPr>
              <a:t>Let’s wire the numbers up!!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3613113" y="1570728"/>
            <a:ext cx="5099863" cy="4759872"/>
            <a:chOff x="467544" y="3429000"/>
            <a:chExt cx="2798231" cy="2592288"/>
          </a:xfrm>
        </p:grpSpPr>
        <p:sp>
          <p:nvSpPr>
            <p:cNvPr id="7" name="Isosceles Triangle 6"/>
            <p:cNvSpPr/>
            <p:nvPr/>
          </p:nvSpPr>
          <p:spPr>
            <a:xfrm>
              <a:off x="467544" y="3429000"/>
              <a:ext cx="2798231" cy="2412268"/>
            </a:xfrm>
            <a:prstGeom prst="triangle">
              <a:avLst/>
            </a:prstGeom>
            <a:solidFill>
              <a:srgbClr val="FF3399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506619" y="3717032"/>
              <a:ext cx="720080" cy="72008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5400" b="1" dirty="0" smtClean="0">
                  <a:solidFill>
                    <a:schemeClr val="bg2"/>
                  </a:solidFill>
                  <a:latin typeface="Segoe Print" pitchFamily="2" charset="0"/>
                </a:rPr>
                <a:t>56</a:t>
              </a:r>
              <a:endParaRPr lang="en-GB" sz="5400" b="1" dirty="0">
                <a:solidFill>
                  <a:schemeClr val="bg2"/>
                </a:solidFill>
                <a:latin typeface="Segoe Print" pitchFamily="2" charset="0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2483768" y="5301208"/>
              <a:ext cx="720080" cy="72008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5400" b="1" dirty="0" smtClean="0">
                  <a:solidFill>
                    <a:schemeClr val="bg2"/>
                  </a:solidFill>
                  <a:latin typeface="Segoe Print" pitchFamily="2" charset="0"/>
                </a:rPr>
                <a:t>8</a:t>
              </a:r>
              <a:endParaRPr lang="en-GB" sz="5400" b="1" dirty="0">
                <a:solidFill>
                  <a:schemeClr val="bg2"/>
                </a:solidFill>
                <a:latin typeface="Segoe Print" pitchFamily="2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539552" y="5301208"/>
              <a:ext cx="720080" cy="72008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5400" b="1" dirty="0" smtClean="0">
                  <a:solidFill>
                    <a:schemeClr val="bg2"/>
                  </a:solidFill>
                  <a:latin typeface="Segoe Print" pitchFamily="2" charset="0"/>
                </a:rPr>
                <a:t>7</a:t>
              </a:r>
              <a:endParaRPr lang="en-GB" sz="5400" b="1" dirty="0">
                <a:solidFill>
                  <a:schemeClr val="bg2"/>
                </a:solidFill>
                <a:latin typeface="Segoe Print" pitchFamily="2" charset="0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412032" y="4653136"/>
              <a:ext cx="927720" cy="72008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0" b="1" dirty="0">
                  <a:solidFill>
                    <a:schemeClr val="bg2"/>
                  </a:solidFill>
                  <a:latin typeface="Segoe Print" pitchFamily="2" charset="0"/>
                </a:rPr>
                <a:t>x÷</a:t>
              </a:r>
            </a:p>
          </p:txBody>
        </p:sp>
      </p:grpSp>
      <p:sp>
        <p:nvSpPr>
          <p:cNvPr id="2" name="Oval 1"/>
          <p:cNvSpPr/>
          <p:nvPr/>
        </p:nvSpPr>
        <p:spPr bwMode="auto">
          <a:xfrm>
            <a:off x="5178727" y="1559514"/>
            <a:ext cx="2002288" cy="2002288"/>
          </a:xfrm>
          <a:prstGeom prst="ellipse">
            <a:avLst/>
          </a:prstGeom>
          <a:noFill/>
          <a:ln w="76200" cap="flat" cmpd="sng" algn="ctr">
            <a:solidFill>
              <a:srgbClr val="66FF3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>
              <a:latin typeface="Verdana" pitchFamily="34" charset="0"/>
            </a:endParaRPr>
          </a:p>
        </p:txBody>
      </p:sp>
      <p:pic>
        <p:nvPicPr>
          <p:cNvPr id="11" name="Picture 5" descr="C:\Users\Roger.Bird\Desktop\Big Maths Characters 2013\Squiggleworth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1011" y="1310678"/>
            <a:ext cx="2383987" cy="1686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7112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ular Callout 5"/>
          <p:cNvSpPr/>
          <p:nvPr/>
        </p:nvSpPr>
        <p:spPr>
          <a:xfrm>
            <a:off x="6143321" y="116632"/>
            <a:ext cx="2448272" cy="1044116"/>
          </a:xfrm>
          <a:prstGeom prst="wedgeRoundRectCallout">
            <a:avLst>
              <a:gd name="adj1" fmla="val 65013"/>
              <a:gd name="adj2" fmla="val 36358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prstClr val="black"/>
                </a:solidFill>
                <a:latin typeface="Segoe Print" pitchFamily="2" charset="0"/>
              </a:rPr>
              <a:t>Let’s wire the numbers up!!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3613113" y="1570728"/>
            <a:ext cx="5099863" cy="4759872"/>
            <a:chOff x="467544" y="3429000"/>
            <a:chExt cx="2798231" cy="2592288"/>
          </a:xfrm>
        </p:grpSpPr>
        <p:sp>
          <p:nvSpPr>
            <p:cNvPr id="7" name="Isosceles Triangle 6"/>
            <p:cNvSpPr/>
            <p:nvPr/>
          </p:nvSpPr>
          <p:spPr>
            <a:xfrm>
              <a:off x="467544" y="3429000"/>
              <a:ext cx="2798231" cy="2412268"/>
            </a:xfrm>
            <a:prstGeom prst="triangle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1506619" y="3717032"/>
              <a:ext cx="720080" cy="72008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5400" b="1" dirty="0" smtClean="0">
                  <a:solidFill>
                    <a:schemeClr val="tx1"/>
                  </a:solidFill>
                  <a:latin typeface="Segoe Print" pitchFamily="2" charset="0"/>
                </a:rPr>
                <a:t>96</a:t>
              </a:r>
              <a:endParaRPr lang="en-GB" sz="5400" b="1" dirty="0">
                <a:solidFill>
                  <a:schemeClr val="tx1"/>
                </a:solidFill>
                <a:latin typeface="Segoe Print" pitchFamily="2" charset="0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2483768" y="5301208"/>
              <a:ext cx="720080" cy="72008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5400" b="1" dirty="0" smtClean="0">
                  <a:solidFill>
                    <a:schemeClr val="tx1"/>
                  </a:solidFill>
                  <a:latin typeface="Segoe Print" pitchFamily="2" charset="0"/>
                </a:rPr>
                <a:t>8</a:t>
              </a:r>
              <a:endParaRPr lang="en-GB" sz="5400" b="1" dirty="0">
                <a:solidFill>
                  <a:schemeClr val="tx1"/>
                </a:solidFill>
                <a:latin typeface="Segoe Print" pitchFamily="2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539552" y="5301208"/>
              <a:ext cx="720080" cy="72008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5400" b="1" dirty="0" smtClean="0">
                  <a:solidFill>
                    <a:schemeClr val="tx1"/>
                  </a:solidFill>
                  <a:latin typeface="Segoe Print" pitchFamily="2" charset="0"/>
                </a:rPr>
                <a:t>12</a:t>
              </a:r>
              <a:endParaRPr lang="en-GB" sz="5400" b="1" dirty="0">
                <a:solidFill>
                  <a:schemeClr val="tx1"/>
                </a:solidFill>
                <a:latin typeface="Segoe Print" pitchFamily="2" charset="0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412032" y="4653136"/>
              <a:ext cx="927720" cy="72008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0" b="1" dirty="0">
                  <a:solidFill>
                    <a:schemeClr val="tx1"/>
                  </a:solidFill>
                  <a:latin typeface="Segoe Print" pitchFamily="2" charset="0"/>
                </a:rPr>
                <a:t>x÷</a:t>
              </a:r>
            </a:p>
          </p:txBody>
        </p:sp>
      </p:grpSp>
      <p:pic>
        <p:nvPicPr>
          <p:cNvPr id="11" name="Picture 5" descr="C:\Users\Roger.Bird\Desktop\Big Maths Characters 2013\Squiggleworth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1011" y="1310678"/>
            <a:ext cx="2383987" cy="1686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" descr="C:\Users\Roger.Bird\Desktop\Big Maths Characters 2013\Pim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429276">
            <a:off x="3390096" y="4073898"/>
            <a:ext cx="2020875" cy="2857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8594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ular Callout 5"/>
          <p:cNvSpPr/>
          <p:nvPr/>
        </p:nvSpPr>
        <p:spPr>
          <a:xfrm>
            <a:off x="6143321" y="116632"/>
            <a:ext cx="2448272" cy="1044116"/>
          </a:xfrm>
          <a:prstGeom prst="wedgeRoundRectCallout">
            <a:avLst>
              <a:gd name="adj1" fmla="val 65013"/>
              <a:gd name="adj2" fmla="val 36358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prstClr val="black"/>
                </a:solidFill>
                <a:latin typeface="Segoe Print" pitchFamily="2" charset="0"/>
              </a:rPr>
              <a:t>Let’s wire the numbers up!!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3613113" y="1570728"/>
            <a:ext cx="5099863" cy="4759872"/>
            <a:chOff x="467544" y="3429000"/>
            <a:chExt cx="2798231" cy="2592288"/>
          </a:xfrm>
        </p:grpSpPr>
        <p:sp>
          <p:nvSpPr>
            <p:cNvPr id="7" name="Isosceles Triangle 6"/>
            <p:cNvSpPr/>
            <p:nvPr/>
          </p:nvSpPr>
          <p:spPr>
            <a:xfrm>
              <a:off x="467544" y="3429000"/>
              <a:ext cx="2798231" cy="2412268"/>
            </a:xfrm>
            <a:prstGeom prst="triangle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1506619" y="3717032"/>
              <a:ext cx="720080" cy="72008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5400" b="1" dirty="0" smtClean="0">
                  <a:solidFill>
                    <a:schemeClr val="tx1"/>
                  </a:solidFill>
                  <a:latin typeface="Segoe Print" pitchFamily="2" charset="0"/>
                </a:rPr>
                <a:t>96</a:t>
              </a:r>
              <a:endParaRPr lang="en-GB" sz="5400" b="1" dirty="0">
                <a:solidFill>
                  <a:schemeClr val="tx1"/>
                </a:solidFill>
                <a:latin typeface="Segoe Print" pitchFamily="2" charset="0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2483768" y="5301208"/>
              <a:ext cx="720080" cy="72008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5400" b="1" dirty="0" smtClean="0">
                  <a:solidFill>
                    <a:schemeClr val="tx1"/>
                  </a:solidFill>
                  <a:latin typeface="Segoe Print" pitchFamily="2" charset="0"/>
                </a:rPr>
                <a:t>8</a:t>
              </a:r>
              <a:endParaRPr lang="en-GB" sz="5400" b="1" dirty="0">
                <a:solidFill>
                  <a:schemeClr val="tx1"/>
                </a:solidFill>
                <a:latin typeface="Segoe Print" pitchFamily="2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539552" y="5301208"/>
              <a:ext cx="720080" cy="72008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5400" b="1" dirty="0" smtClean="0">
                  <a:solidFill>
                    <a:schemeClr val="tx1"/>
                  </a:solidFill>
                  <a:latin typeface="Segoe Print" pitchFamily="2" charset="0"/>
                </a:rPr>
                <a:t>12</a:t>
              </a:r>
              <a:endParaRPr lang="en-GB" sz="5400" b="1" dirty="0">
                <a:solidFill>
                  <a:schemeClr val="tx1"/>
                </a:solidFill>
                <a:latin typeface="Segoe Print" pitchFamily="2" charset="0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412032" y="4653136"/>
              <a:ext cx="927720" cy="72008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0" b="1" dirty="0">
                  <a:solidFill>
                    <a:schemeClr val="tx1"/>
                  </a:solidFill>
                  <a:latin typeface="Segoe Print" pitchFamily="2" charset="0"/>
                </a:rPr>
                <a:t>x÷</a:t>
              </a:r>
            </a:p>
          </p:txBody>
        </p:sp>
      </p:grpSp>
      <p:sp>
        <p:nvSpPr>
          <p:cNvPr id="2" name="Oval 1"/>
          <p:cNvSpPr/>
          <p:nvPr/>
        </p:nvSpPr>
        <p:spPr bwMode="auto">
          <a:xfrm>
            <a:off x="3472649" y="4668362"/>
            <a:ext cx="2002288" cy="2002288"/>
          </a:xfrm>
          <a:prstGeom prst="ellipse">
            <a:avLst/>
          </a:prstGeom>
          <a:noFill/>
          <a:ln w="76200" cap="flat" cmpd="sng" algn="ctr">
            <a:solidFill>
              <a:srgbClr val="66FF3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prstClr val="black"/>
              </a:solidFill>
              <a:latin typeface="Verdana" pitchFamily="34" charset="0"/>
            </a:endParaRPr>
          </a:p>
        </p:txBody>
      </p:sp>
      <p:pic>
        <p:nvPicPr>
          <p:cNvPr id="11" name="Picture 5" descr="C:\Users\Roger.Bird\Desktop\Big Maths Characters 2013\Squiggleworth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1011" y="1310678"/>
            <a:ext cx="2383987" cy="1686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6315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ular Callout 5"/>
          <p:cNvSpPr/>
          <p:nvPr/>
        </p:nvSpPr>
        <p:spPr>
          <a:xfrm>
            <a:off x="6143321" y="116632"/>
            <a:ext cx="2448272" cy="1044116"/>
          </a:xfrm>
          <a:prstGeom prst="wedgeRoundRectCallout">
            <a:avLst>
              <a:gd name="adj1" fmla="val 65013"/>
              <a:gd name="adj2" fmla="val 36358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prstClr val="black"/>
                </a:solidFill>
                <a:latin typeface="Segoe Print" pitchFamily="2" charset="0"/>
              </a:rPr>
              <a:t>Let’s wire the numbers up!!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3613113" y="1570728"/>
            <a:ext cx="5099863" cy="4759556"/>
            <a:chOff x="467544" y="3429000"/>
            <a:chExt cx="2798231" cy="2592116"/>
          </a:xfrm>
        </p:grpSpPr>
        <p:sp>
          <p:nvSpPr>
            <p:cNvPr id="7" name="Isosceles Triangle 6"/>
            <p:cNvSpPr/>
            <p:nvPr/>
          </p:nvSpPr>
          <p:spPr>
            <a:xfrm>
              <a:off x="467544" y="3429000"/>
              <a:ext cx="2798231" cy="2412268"/>
            </a:xfrm>
            <a:prstGeom prst="triangle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1506619" y="3717032"/>
              <a:ext cx="720080" cy="72008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5400" b="1" dirty="0" smtClean="0">
                  <a:solidFill>
                    <a:srgbClr val="EEECE1"/>
                  </a:solidFill>
                  <a:latin typeface="Segoe Print" pitchFamily="2" charset="0"/>
                </a:rPr>
                <a:t>48</a:t>
              </a:r>
              <a:endParaRPr lang="en-GB" sz="5400" b="1" dirty="0">
                <a:solidFill>
                  <a:srgbClr val="EEECE1"/>
                </a:solidFill>
                <a:latin typeface="Segoe Print" pitchFamily="2" charset="0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2339752" y="5280615"/>
              <a:ext cx="720080" cy="72008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5400" b="1" dirty="0" smtClean="0">
                  <a:solidFill>
                    <a:srgbClr val="EEECE1"/>
                  </a:solidFill>
                  <a:latin typeface="Segoe Print" pitchFamily="2" charset="0"/>
                </a:rPr>
                <a:t>8</a:t>
              </a:r>
              <a:endParaRPr lang="en-GB" sz="5400" b="1" dirty="0">
                <a:solidFill>
                  <a:srgbClr val="EEECE1"/>
                </a:solidFill>
                <a:latin typeface="Segoe Print" pitchFamily="2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601397" y="5301036"/>
              <a:ext cx="720080" cy="72008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5400" b="1" dirty="0" smtClean="0">
                  <a:solidFill>
                    <a:srgbClr val="EEECE1"/>
                  </a:solidFill>
                  <a:latin typeface="Segoe Print" pitchFamily="2" charset="0"/>
                </a:rPr>
                <a:t>6</a:t>
              </a:r>
              <a:endParaRPr lang="en-GB" sz="5400" b="1" dirty="0">
                <a:solidFill>
                  <a:srgbClr val="EEECE1"/>
                </a:solidFill>
                <a:latin typeface="Segoe Print" pitchFamily="2" charset="0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412032" y="4653136"/>
              <a:ext cx="927720" cy="72008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0" b="1" dirty="0">
                  <a:solidFill>
                    <a:srgbClr val="EEECE1"/>
                  </a:solidFill>
                  <a:latin typeface="Segoe Print" pitchFamily="2" charset="0"/>
                </a:rPr>
                <a:t>x÷</a:t>
              </a:r>
            </a:p>
          </p:txBody>
        </p:sp>
      </p:grpSp>
      <p:pic>
        <p:nvPicPr>
          <p:cNvPr id="11" name="Picture 5" descr="C:\Users\Roger.Bird\Desktop\Big Maths Characters 2013\Squiggleworth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1011" y="1310678"/>
            <a:ext cx="2383987" cy="1686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" descr="C:\Users\Roger.Bird\Desktop\Big Maths Characters 2013\Pim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318552" y="1316220"/>
            <a:ext cx="2020875" cy="2857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6746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ular Callout 5"/>
          <p:cNvSpPr/>
          <p:nvPr/>
        </p:nvSpPr>
        <p:spPr>
          <a:xfrm>
            <a:off x="6143321" y="116632"/>
            <a:ext cx="2448272" cy="1044116"/>
          </a:xfrm>
          <a:prstGeom prst="wedgeRoundRectCallout">
            <a:avLst>
              <a:gd name="adj1" fmla="val 65013"/>
              <a:gd name="adj2" fmla="val 36358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prstClr val="black"/>
                </a:solidFill>
                <a:latin typeface="Segoe Print" pitchFamily="2" charset="0"/>
              </a:rPr>
              <a:t>Let’s wire the numbers up!!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3613113" y="1570728"/>
            <a:ext cx="5099863" cy="4429325"/>
            <a:chOff x="467544" y="3429000"/>
            <a:chExt cx="2798231" cy="2412268"/>
          </a:xfrm>
        </p:grpSpPr>
        <p:sp>
          <p:nvSpPr>
            <p:cNvPr id="7" name="Isosceles Triangle 6"/>
            <p:cNvSpPr/>
            <p:nvPr/>
          </p:nvSpPr>
          <p:spPr>
            <a:xfrm>
              <a:off x="467544" y="3429000"/>
              <a:ext cx="2798231" cy="2412268"/>
            </a:xfrm>
            <a:prstGeom prst="triangle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1506619" y="3717032"/>
              <a:ext cx="720080" cy="72008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5400" b="1" dirty="0" smtClean="0">
                  <a:solidFill>
                    <a:srgbClr val="EEECE1"/>
                  </a:solidFill>
                  <a:latin typeface="Segoe Print" pitchFamily="2" charset="0"/>
                </a:rPr>
                <a:t>48</a:t>
              </a:r>
              <a:endParaRPr lang="en-GB" sz="5400" b="1" dirty="0">
                <a:solidFill>
                  <a:srgbClr val="EEECE1"/>
                </a:solidFill>
                <a:latin typeface="Segoe Print" pitchFamily="2" charset="0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412032" y="4653136"/>
              <a:ext cx="927720" cy="72008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0" b="1" dirty="0">
                  <a:solidFill>
                    <a:srgbClr val="EEECE1"/>
                  </a:solidFill>
                  <a:latin typeface="Segoe Print" pitchFamily="2" charset="0"/>
                </a:rPr>
                <a:t>x÷</a:t>
              </a:r>
            </a:p>
          </p:txBody>
        </p:sp>
      </p:grpSp>
      <p:sp>
        <p:nvSpPr>
          <p:cNvPr id="2" name="Oval 1"/>
          <p:cNvSpPr/>
          <p:nvPr/>
        </p:nvSpPr>
        <p:spPr bwMode="auto">
          <a:xfrm>
            <a:off x="5178727" y="1611167"/>
            <a:ext cx="2002288" cy="2002288"/>
          </a:xfrm>
          <a:prstGeom prst="ellipse">
            <a:avLst/>
          </a:prstGeom>
          <a:noFill/>
          <a:ln w="76200" cap="flat" cmpd="sng" algn="ctr">
            <a:solidFill>
              <a:srgbClr val="66FF3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prstClr val="black"/>
              </a:solidFill>
              <a:latin typeface="Verdana" pitchFamily="34" charset="0"/>
            </a:endParaRPr>
          </a:p>
        </p:txBody>
      </p:sp>
      <p:pic>
        <p:nvPicPr>
          <p:cNvPr id="11" name="Picture 5" descr="C:\Users\Roger.Bird\Desktop\Big Maths Characters 2013\Squiggleworth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1011" y="1310678"/>
            <a:ext cx="2383987" cy="1686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3857064" y="5008098"/>
            <a:ext cx="1312368" cy="13221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b="1" dirty="0" smtClean="0">
                <a:solidFill>
                  <a:srgbClr val="EEECE1"/>
                </a:solidFill>
                <a:latin typeface="Segoe Print" pitchFamily="2" charset="0"/>
              </a:rPr>
              <a:t>6</a:t>
            </a:r>
            <a:endParaRPr lang="en-GB" sz="5400" b="1" dirty="0">
              <a:solidFill>
                <a:srgbClr val="EEECE1"/>
              </a:solidFill>
              <a:latin typeface="Segoe Print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025270" y="4970601"/>
            <a:ext cx="1312368" cy="13221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b="1" dirty="0" smtClean="0">
                <a:solidFill>
                  <a:srgbClr val="EEECE1"/>
                </a:solidFill>
                <a:latin typeface="Segoe Print" pitchFamily="2" charset="0"/>
              </a:rPr>
              <a:t>8</a:t>
            </a:r>
            <a:endParaRPr lang="en-GB" sz="5400" b="1" dirty="0">
              <a:solidFill>
                <a:srgbClr val="EEECE1"/>
              </a:solidFill>
              <a:latin typeface="Segoe Prin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5377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1918544" y="2276872"/>
            <a:ext cx="5760640" cy="36004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7200" b="1" dirty="0">
                <a:latin typeface="Segoe Print" pitchFamily="2" charset="0"/>
              </a:rPr>
              <a:t>Get your whiteboards ready!!</a:t>
            </a:r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2105" y="458605"/>
            <a:ext cx="3481877" cy="2196374"/>
          </a:xfrm>
          <a:prstGeom prst="rect">
            <a:avLst/>
          </a:prstGeom>
        </p:spPr>
      </p:pic>
      <p:pic>
        <p:nvPicPr>
          <p:cNvPr id="5" name="Picture 5" descr="C:\Users\Roger.Bird\Desktop\Big Maths Characters 2013\Squiggleworth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9995" y="4869160"/>
            <a:ext cx="2383987" cy="1686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3382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1574" y="692696"/>
            <a:ext cx="8188883" cy="5184576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3376567" y="2996952"/>
            <a:ext cx="2232248" cy="20882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6540794" y="2996952"/>
            <a:ext cx="2232248" cy="20882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Picture 5" descr="C:\Users\Roger.Bird\Desktop\Big Maths Characters 2013\Squiggleworth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9995" y="4869160"/>
            <a:ext cx="2383987" cy="1686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" descr="C:\Users\Roger.Bird\Desktop\Big Maths Characters 2013\Pim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3797" y="4535518"/>
            <a:ext cx="1642770" cy="2322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1897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2927648" y="449618"/>
          <a:ext cx="6269280" cy="60757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6928"/>
                <a:gridCol w="626928"/>
                <a:gridCol w="626928"/>
                <a:gridCol w="626928"/>
                <a:gridCol w="626928"/>
                <a:gridCol w="626928"/>
                <a:gridCol w="626928"/>
                <a:gridCol w="626928"/>
                <a:gridCol w="626928"/>
                <a:gridCol w="626928"/>
              </a:tblGrid>
              <a:tr h="607573">
                <a:tc>
                  <a:txBody>
                    <a:bodyPr/>
                    <a:lstStyle/>
                    <a:p>
                      <a:pPr algn="ctr"/>
                      <a:r>
                        <a:rPr lang="en-GB" sz="23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GB" sz="2300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GB" sz="2300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GB" sz="2300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GB" sz="2300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GB" sz="2300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GB" sz="2300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GB" sz="2300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GB" sz="2300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GB" sz="2300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GB" sz="2300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607573"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19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607573"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23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26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27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28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29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607573"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31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32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33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34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35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36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37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38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39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607573"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41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42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43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44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45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46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47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48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49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50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607573"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51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52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53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54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55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56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57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58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59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60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</a:tr>
              <a:tr h="607573"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61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62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63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64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65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66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67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68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69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70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CC"/>
                    </a:solidFill>
                  </a:tcPr>
                </a:tc>
              </a:tr>
              <a:tr h="607573"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71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72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73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74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75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76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77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78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79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80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</a:tr>
              <a:tr h="607573"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81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82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83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84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85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86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87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88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89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90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07573"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91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92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93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94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95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96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97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98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99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chemeClr val="tx1"/>
                          </a:solidFill>
                        </a:rPr>
                        <a:t>100</a:t>
                      </a:r>
                      <a:endParaRPr lang="en-GB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Oval 4"/>
          <p:cNvSpPr/>
          <p:nvPr/>
        </p:nvSpPr>
        <p:spPr>
          <a:xfrm>
            <a:off x="7207637" y="404664"/>
            <a:ext cx="792088" cy="720080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5951984" y="980728"/>
            <a:ext cx="792088" cy="720080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4727848" y="1581944"/>
            <a:ext cx="792088" cy="720080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431704" y="2261645"/>
            <a:ext cx="792088" cy="720080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492643" y="2233424"/>
            <a:ext cx="792088" cy="720080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3431704" y="4663501"/>
            <a:ext cx="792088" cy="720080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7238704" y="2791916"/>
            <a:ext cx="792088" cy="720080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5942560" y="3429000"/>
            <a:ext cx="792088" cy="720080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4748606" y="4005064"/>
            <a:ext cx="792088" cy="720080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8492643" y="4648358"/>
            <a:ext cx="792088" cy="720080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pic>
        <p:nvPicPr>
          <p:cNvPr id="15" name="Picture 4" descr="C:\Users\Roger.Bird\Desktop\Big Maths Characters 2013\Count_Fourway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8446" y="4751557"/>
            <a:ext cx="1641584" cy="2320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873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6367864"/>
              </p:ext>
            </p:extLst>
          </p:nvPr>
        </p:nvGraphicFramePr>
        <p:xfrm>
          <a:off x="1703512" y="476673"/>
          <a:ext cx="8653706" cy="57846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6853"/>
                <a:gridCol w="4326853"/>
              </a:tblGrid>
              <a:tr h="1656184">
                <a:tc>
                  <a:txBody>
                    <a:bodyPr/>
                    <a:lstStyle/>
                    <a:p>
                      <a:pPr algn="ctr"/>
                      <a:r>
                        <a:rPr lang="en-GB" sz="6600" dirty="0" smtClean="0">
                          <a:solidFill>
                            <a:schemeClr val="tx1"/>
                          </a:solidFill>
                          <a:latin typeface="Segoe Print" pitchFamily="2" charset="0"/>
                        </a:rPr>
                        <a:t>A</a:t>
                      </a:r>
                      <a:endParaRPr lang="en-GB" sz="6600" dirty="0">
                        <a:solidFill>
                          <a:schemeClr val="tx1"/>
                        </a:solidFill>
                        <a:latin typeface="Segoe Print" pitchFamily="2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600" dirty="0" smtClean="0">
                          <a:solidFill>
                            <a:schemeClr val="tx1"/>
                          </a:solidFill>
                          <a:latin typeface="Segoe Print" pitchFamily="2" charset="0"/>
                        </a:rPr>
                        <a:t>B</a:t>
                      </a:r>
                      <a:endParaRPr lang="en-GB" sz="6600" dirty="0">
                        <a:solidFill>
                          <a:schemeClr val="tx1"/>
                        </a:solidFill>
                        <a:latin typeface="Segoe Print" pitchFamily="2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28459">
                <a:tc>
                  <a:txBody>
                    <a:bodyPr/>
                    <a:lstStyle/>
                    <a:p>
                      <a:pPr algn="ctr"/>
                      <a:r>
                        <a:rPr lang="en-GB" sz="13800" dirty="0" smtClean="0">
                          <a:latin typeface="Segoe Print" pitchFamily="2" charset="0"/>
                        </a:rPr>
                        <a:t>3x8</a:t>
                      </a:r>
                      <a:endParaRPr lang="en-GB" sz="13800" dirty="0">
                        <a:latin typeface="Segoe Print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800" dirty="0" smtClean="0">
                          <a:latin typeface="Segoe Print" pitchFamily="2" charset="0"/>
                        </a:rPr>
                        <a:t>5x8</a:t>
                      </a:r>
                      <a:endParaRPr lang="en-GB" sz="13800" dirty="0" smtClean="0">
                        <a:latin typeface="Segoe Print" pitchFamily="2" charset="0"/>
                      </a:endParaRPr>
                    </a:p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6" name="Picture 5" descr="C:\Users\Roger.Bird\Desktop\Big Maths Characters 2013\Squiggleworth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9995" y="4869160"/>
            <a:ext cx="2383987" cy="1686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C:\Users\Roger.Bird\Desktop\Big Maths Characters 2013\Pim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3797" y="4535518"/>
            <a:ext cx="1642770" cy="2322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Straight Connector 2"/>
          <p:cNvCxnSpPr/>
          <p:nvPr/>
        </p:nvCxnSpPr>
        <p:spPr>
          <a:xfrm>
            <a:off x="6023992" y="1196752"/>
            <a:ext cx="0" cy="396044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4587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1574" y="692696"/>
            <a:ext cx="8188883" cy="5184576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3376567" y="2996952"/>
            <a:ext cx="2232248" cy="20882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b="1" dirty="0" smtClean="0">
                <a:solidFill>
                  <a:prstClr val="black"/>
                </a:solidFill>
                <a:latin typeface="Segoe Print" pitchFamily="2" charset="0"/>
              </a:rPr>
              <a:t>24</a:t>
            </a:r>
            <a:endParaRPr lang="en-GB" sz="9600" b="1" dirty="0">
              <a:solidFill>
                <a:prstClr val="black"/>
              </a:solidFill>
              <a:latin typeface="Segoe Print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540794" y="2996952"/>
            <a:ext cx="2232248" cy="20882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b="1" dirty="0" smtClean="0">
                <a:solidFill>
                  <a:prstClr val="black"/>
                </a:solidFill>
                <a:latin typeface="Segoe Print" pitchFamily="2" charset="0"/>
              </a:rPr>
              <a:t>40</a:t>
            </a:r>
            <a:endParaRPr lang="en-GB" sz="9600" b="1" dirty="0">
              <a:solidFill>
                <a:prstClr val="black"/>
              </a:solidFill>
              <a:latin typeface="Segoe Print" pitchFamily="2" charset="0"/>
            </a:endParaRPr>
          </a:p>
        </p:txBody>
      </p:sp>
      <p:pic>
        <p:nvPicPr>
          <p:cNvPr id="8" name="Picture 7" descr="C:\Users\Roger.Bird\Desktop\Big Maths Characters 2013\Squiggleworth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9995" y="4869160"/>
            <a:ext cx="2383987" cy="1686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" descr="C:\Users\Roger.Bird\Desktop\Big Maths Characters 2013\Pim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3797" y="4535518"/>
            <a:ext cx="1642770" cy="2322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4946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4561301"/>
              </p:ext>
            </p:extLst>
          </p:nvPr>
        </p:nvGraphicFramePr>
        <p:xfrm>
          <a:off x="793376" y="476673"/>
          <a:ext cx="10058400" cy="57846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29200"/>
                <a:gridCol w="5029200"/>
              </a:tblGrid>
              <a:tr h="1656184">
                <a:tc>
                  <a:txBody>
                    <a:bodyPr/>
                    <a:lstStyle/>
                    <a:p>
                      <a:pPr algn="ctr"/>
                      <a:r>
                        <a:rPr lang="en-GB" sz="6600" dirty="0" smtClean="0">
                          <a:solidFill>
                            <a:schemeClr val="tx1"/>
                          </a:solidFill>
                          <a:latin typeface="Segoe Print" pitchFamily="2" charset="0"/>
                        </a:rPr>
                        <a:t>A</a:t>
                      </a:r>
                      <a:endParaRPr lang="en-GB" sz="6600" dirty="0">
                        <a:solidFill>
                          <a:schemeClr val="tx1"/>
                        </a:solidFill>
                        <a:latin typeface="Segoe Print" pitchFamily="2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600" dirty="0" smtClean="0">
                          <a:solidFill>
                            <a:schemeClr val="tx1"/>
                          </a:solidFill>
                          <a:latin typeface="Segoe Print" pitchFamily="2" charset="0"/>
                        </a:rPr>
                        <a:t>B</a:t>
                      </a:r>
                      <a:endParaRPr lang="en-GB" sz="6600" dirty="0">
                        <a:solidFill>
                          <a:schemeClr val="tx1"/>
                        </a:solidFill>
                        <a:latin typeface="Segoe Print" pitchFamily="2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28459">
                <a:tc>
                  <a:txBody>
                    <a:bodyPr/>
                    <a:lstStyle/>
                    <a:p>
                      <a:pPr algn="ctr"/>
                      <a:r>
                        <a:rPr lang="en-GB" sz="13800" dirty="0" smtClean="0">
                          <a:latin typeface="Segoe Print" pitchFamily="2" charset="0"/>
                        </a:rPr>
                        <a:t>6x8</a:t>
                      </a:r>
                      <a:endParaRPr lang="en-GB" sz="13800" dirty="0">
                        <a:latin typeface="Segoe Print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800" dirty="0" smtClean="0">
                          <a:latin typeface="Segoe Print" pitchFamily="2" charset="0"/>
                        </a:rPr>
                        <a:t>9x8</a:t>
                      </a:r>
                      <a:endParaRPr lang="en-GB" sz="13800" dirty="0" smtClean="0">
                        <a:latin typeface="Segoe Print" pitchFamily="2" charset="0"/>
                      </a:endParaRPr>
                    </a:p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6" name="Picture 5" descr="C:\Users\Roger.Bird\Desktop\Big Maths Characters 2013\Squiggleworth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9995" y="4869160"/>
            <a:ext cx="2383987" cy="1686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C:\Users\Roger.Bird\Desktop\Big Maths Characters 2013\Pim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3797" y="4535518"/>
            <a:ext cx="1642770" cy="2322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Connector 4"/>
          <p:cNvCxnSpPr/>
          <p:nvPr/>
        </p:nvCxnSpPr>
        <p:spPr>
          <a:xfrm>
            <a:off x="6023992" y="1196752"/>
            <a:ext cx="0" cy="396044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8644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1574" y="692696"/>
            <a:ext cx="8188883" cy="5184576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3376567" y="2996952"/>
            <a:ext cx="2232248" cy="20882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b="1" dirty="0" smtClean="0">
                <a:solidFill>
                  <a:prstClr val="black"/>
                </a:solidFill>
                <a:latin typeface="Segoe Print" pitchFamily="2" charset="0"/>
              </a:rPr>
              <a:t>48</a:t>
            </a:r>
            <a:endParaRPr lang="en-GB" sz="9600" b="1" dirty="0">
              <a:solidFill>
                <a:prstClr val="black"/>
              </a:solidFill>
              <a:latin typeface="Segoe Print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540794" y="2996952"/>
            <a:ext cx="2232248" cy="20882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b="1" dirty="0" smtClean="0">
                <a:solidFill>
                  <a:prstClr val="black"/>
                </a:solidFill>
                <a:latin typeface="Segoe Print" pitchFamily="2" charset="0"/>
              </a:rPr>
              <a:t>72</a:t>
            </a:r>
            <a:endParaRPr lang="en-GB" sz="9600" b="1" dirty="0">
              <a:solidFill>
                <a:prstClr val="black"/>
              </a:solidFill>
              <a:latin typeface="Segoe Print" pitchFamily="2" charset="0"/>
            </a:endParaRPr>
          </a:p>
        </p:txBody>
      </p:sp>
      <p:pic>
        <p:nvPicPr>
          <p:cNvPr id="8" name="Picture 7" descr="C:\Users\Roger.Bird\Desktop\Big Maths Characters 2013\Squiggleworth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9995" y="4869160"/>
            <a:ext cx="2383987" cy="1686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" descr="C:\Users\Roger.Bird\Desktop\Big Maths Characters 2013\Pim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3797" y="4535518"/>
            <a:ext cx="1642770" cy="2322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8215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2340236"/>
              </p:ext>
            </p:extLst>
          </p:nvPr>
        </p:nvGraphicFramePr>
        <p:xfrm>
          <a:off x="818866" y="476673"/>
          <a:ext cx="10413240" cy="60787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06620"/>
                <a:gridCol w="5206620"/>
              </a:tblGrid>
              <a:tr h="1616450">
                <a:tc>
                  <a:txBody>
                    <a:bodyPr/>
                    <a:lstStyle/>
                    <a:p>
                      <a:pPr algn="ctr"/>
                      <a:r>
                        <a:rPr lang="en-GB" sz="6600" dirty="0" smtClean="0">
                          <a:solidFill>
                            <a:schemeClr val="tx1"/>
                          </a:solidFill>
                          <a:latin typeface="Segoe Print" pitchFamily="2" charset="0"/>
                        </a:rPr>
                        <a:t>A</a:t>
                      </a:r>
                      <a:endParaRPr lang="en-GB" sz="6600" dirty="0">
                        <a:solidFill>
                          <a:schemeClr val="tx1"/>
                        </a:solidFill>
                        <a:latin typeface="Segoe Print" pitchFamily="2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600" dirty="0" smtClean="0">
                          <a:solidFill>
                            <a:schemeClr val="tx1"/>
                          </a:solidFill>
                          <a:latin typeface="Segoe Print" pitchFamily="2" charset="0"/>
                        </a:rPr>
                        <a:t>B</a:t>
                      </a:r>
                      <a:endParaRPr lang="en-GB" sz="6600" dirty="0">
                        <a:solidFill>
                          <a:schemeClr val="tx1"/>
                        </a:solidFill>
                        <a:latin typeface="Segoe Print" pitchFamily="2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462311">
                <a:tc>
                  <a:txBody>
                    <a:bodyPr/>
                    <a:lstStyle/>
                    <a:p>
                      <a:pPr algn="ctr"/>
                      <a:r>
                        <a:rPr lang="en-GB" sz="13800" dirty="0" smtClean="0">
                          <a:latin typeface="Segoe Print" pitchFamily="2" charset="0"/>
                        </a:rPr>
                        <a:t>32÷8</a:t>
                      </a:r>
                      <a:endParaRPr lang="en-GB" sz="13800" dirty="0">
                        <a:latin typeface="Segoe Print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800" dirty="0" smtClean="0">
                          <a:latin typeface="Segoe Print" pitchFamily="2" charset="0"/>
                        </a:rPr>
                        <a:t>56÷8</a:t>
                      </a:r>
                      <a:endParaRPr lang="en-GB" sz="13800" dirty="0" smtClean="0">
                        <a:latin typeface="Segoe Print" pitchFamily="2" charset="0"/>
                      </a:endParaRPr>
                    </a:p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6" name="Picture 5" descr="C:\Users\Roger.Bird\Desktop\Big Maths Characters 2013\Squiggleworth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9995" y="4869160"/>
            <a:ext cx="2383987" cy="1686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C:\Users\Roger.Bird\Desktop\Big Maths Characters 2013\Pim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3797" y="4535518"/>
            <a:ext cx="1642770" cy="2322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Connector 4"/>
          <p:cNvCxnSpPr/>
          <p:nvPr/>
        </p:nvCxnSpPr>
        <p:spPr>
          <a:xfrm>
            <a:off x="6023992" y="1196752"/>
            <a:ext cx="0" cy="396044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2019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1574" y="692696"/>
            <a:ext cx="8188883" cy="5184576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3376567" y="2996952"/>
            <a:ext cx="2232248" cy="20882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b="1" dirty="0" smtClean="0">
                <a:solidFill>
                  <a:prstClr val="black"/>
                </a:solidFill>
                <a:latin typeface="Segoe Print" pitchFamily="2" charset="0"/>
              </a:rPr>
              <a:t>4</a:t>
            </a:r>
            <a:endParaRPr lang="en-GB" sz="9600" b="1" dirty="0">
              <a:solidFill>
                <a:prstClr val="black"/>
              </a:solidFill>
              <a:latin typeface="Segoe Print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540794" y="2996952"/>
            <a:ext cx="2232248" cy="20882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b="1" dirty="0" smtClean="0">
                <a:solidFill>
                  <a:prstClr val="black"/>
                </a:solidFill>
                <a:latin typeface="Segoe Print" pitchFamily="2" charset="0"/>
              </a:rPr>
              <a:t>7</a:t>
            </a:r>
            <a:endParaRPr lang="en-GB" sz="9600" b="1" dirty="0">
              <a:solidFill>
                <a:prstClr val="black"/>
              </a:solidFill>
              <a:latin typeface="Segoe Print" pitchFamily="2" charset="0"/>
            </a:endParaRPr>
          </a:p>
        </p:txBody>
      </p:sp>
      <p:pic>
        <p:nvPicPr>
          <p:cNvPr id="8" name="Picture 7" descr="C:\Users\Roger.Bird\Desktop\Big Maths Characters 2013\Squiggleworth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9995" y="4869160"/>
            <a:ext cx="2383987" cy="1686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" descr="C:\Users\Roger.Bird\Desktop\Big Maths Characters 2013\Pim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3797" y="4535518"/>
            <a:ext cx="1642770" cy="2322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6607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6660880"/>
              </p:ext>
            </p:extLst>
          </p:nvPr>
        </p:nvGraphicFramePr>
        <p:xfrm>
          <a:off x="818866" y="476673"/>
          <a:ext cx="10413240" cy="60787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06620"/>
                <a:gridCol w="5206620"/>
              </a:tblGrid>
              <a:tr h="1616450">
                <a:tc>
                  <a:txBody>
                    <a:bodyPr/>
                    <a:lstStyle/>
                    <a:p>
                      <a:pPr algn="ctr"/>
                      <a:r>
                        <a:rPr lang="en-GB" sz="6600" dirty="0" smtClean="0">
                          <a:solidFill>
                            <a:schemeClr val="tx1"/>
                          </a:solidFill>
                          <a:latin typeface="Segoe Print" pitchFamily="2" charset="0"/>
                        </a:rPr>
                        <a:t>A</a:t>
                      </a:r>
                      <a:endParaRPr lang="en-GB" sz="6600" dirty="0">
                        <a:solidFill>
                          <a:schemeClr val="tx1"/>
                        </a:solidFill>
                        <a:latin typeface="Segoe Print" pitchFamily="2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600" dirty="0" smtClean="0">
                          <a:solidFill>
                            <a:schemeClr val="tx1"/>
                          </a:solidFill>
                          <a:latin typeface="Segoe Print" pitchFamily="2" charset="0"/>
                        </a:rPr>
                        <a:t>B</a:t>
                      </a:r>
                      <a:endParaRPr lang="en-GB" sz="6600" dirty="0">
                        <a:solidFill>
                          <a:schemeClr val="tx1"/>
                        </a:solidFill>
                        <a:latin typeface="Segoe Print" pitchFamily="2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462311">
                <a:tc>
                  <a:txBody>
                    <a:bodyPr/>
                    <a:lstStyle/>
                    <a:p>
                      <a:pPr algn="ctr"/>
                      <a:r>
                        <a:rPr lang="en-GB" sz="13800" dirty="0" smtClean="0">
                          <a:latin typeface="Segoe Print" pitchFamily="2" charset="0"/>
                        </a:rPr>
                        <a:t>80÷8</a:t>
                      </a:r>
                      <a:endParaRPr lang="en-GB" sz="13800" dirty="0">
                        <a:latin typeface="Segoe Print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800" dirty="0" smtClean="0">
                          <a:latin typeface="Segoe Print" pitchFamily="2" charset="0"/>
                        </a:rPr>
                        <a:t>96÷8</a:t>
                      </a:r>
                      <a:endParaRPr lang="en-GB" sz="13800" dirty="0" smtClean="0">
                        <a:latin typeface="Segoe Print" pitchFamily="2" charset="0"/>
                      </a:endParaRPr>
                    </a:p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6" name="Picture 5" descr="C:\Users\Roger.Bird\Desktop\Big Maths Characters 2013\Squiggleworth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9995" y="4869160"/>
            <a:ext cx="2383987" cy="1686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C:\Users\Roger.Bird\Desktop\Big Maths Characters 2013\Pim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3797" y="4535518"/>
            <a:ext cx="1642770" cy="2322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Connector 4"/>
          <p:cNvCxnSpPr/>
          <p:nvPr/>
        </p:nvCxnSpPr>
        <p:spPr>
          <a:xfrm>
            <a:off x="6023992" y="1196752"/>
            <a:ext cx="0" cy="396044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3578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1574" y="692696"/>
            <a:ext cx="8188883" cy="5184576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3376567" y="2996952"/>
            <a:ext cx="2232248" cy="20882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b="1" dirty="0" smtClean="0">
                <a:solidFill>
                  <a:prstClr val="black"/>
                </a:solidFill>
                <a:latin typeface="Segoe Print" pitchFamily="2" charset="0"/>
              </a:rPr>
              <a:t>10</a:t>
            </a:r>
            <a:endParaRPr lang="en-GB" sz="9600" b="1" dirty="0">
              <a:solidFill>
                <a:prstClr val="black"/>
              </a:solidFill>
              <a:latin typeface="Segoe Print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540794" y="2996952"/>
            <a:ext cx="2232248" cy="20882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b="1" dirty="0" smtClean="0">
                <a:solidFill>
                  <a:prstClr val="black"/>
                </a:solidFill>
                <a:latin typeface="Segoe Print" pitchFamily="2" charset="0"/>
              </a:rPr>
              <a:t>12</a:t>
            </a:r>
            <a:endParaRPr lang="en-GB" sz="9600" b="1" dirty="0">
              <a:solidFill>
                <a:prstClr val="black"/>
              </a:solidFill>
              <a:latin typeface="Segoe Print" pitchFamily="2" charset="0"/>
            </a:endParaRPr>
          </a:p>
        </p:txBody>
      </p:sp>
      <p:pic>
        <p:nvPicPr>
          <p:cNvPr id="8" name="Picture 7" descr="C:\Users\Roger.Bird\Desktop\Big Maths Characters 2013\Squiggleworth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9995" y="4869160"/>
            <a:ext cx="2383987" cy="1686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" descr="C:\Users\Roger.Bird\Desktop\Big Maths Characters 2013\Pim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3797" y="4535518"/>
            <a:ext cx="1642770" cy="2322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5595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7916942"/>
              </p:ext>
            </p:extLst>
          </p:nvPr>
        </p:nvGraphicFramePr>
        <p:xfrm>
          <a:off x="726140" y="476673"/>
          <a:ext cx="9631078" cy="57846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15539"/>
                <a:gridCol w="4815539"/>
              </a:tblGrid>
              <a:tr h="1656184">
                <a:tc>
                  <a:txBody>
                    <a:bodyPr/>
                    <a:lstStyle/>
                    <a:p>
                      <a:pPr algn="ctr"/>
                      <a:r>
                        <a:rPr lang="en-GB" sz="6600" dirty="0" smtClean="0">
                          <a:solidFill>
                            <a:schemeClr val="tx1"/>
                          </a:solidFill>
                          <a:latin typeface="Segoe Print" pitchFamily="2" charset="0"/>
                        </a:rPr>
                        <a:t>A</a:t>
                      </a:r>
                      <a:endParaRPr lang="en-GB" sz="6600" dirty="0">
                        <a:solidFill>
                          <a:schemeClr val="tx1"/>
                        </a:solidFill>
                        <a:latin typeface="Segoe Print" pitchFamily="2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600" dirty="0" smtClean="0">
                          <a:solidFill>
                            <a:schemeClr val="tx1"/>
                          </a:solidFill>
                          <a:latin typeface="Segoe Print" pitchFamily="2" charset="0"/>
                        </a:rPr>
                        <a:t>B</a:t>
                      </a:r>
                      <a:endParaRPr lang="en-GB" sz="6600" dirty="0">
                        <a:solidFill>
                          <a:schemeClr val="tx1"/>
                        </a:solidFill>
                        <a:latin typeface="Segoe Print" pitchFamily="2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28459">
                <a:tc>
                  <a:txBody>
                    <a:bodyPr/>
                    <a:lstStyle/>
                    <a:p>
                      <a:pPr algn="ctr"/>
                      <a:endParaRPr lang="en-GB" sz="2800" dirty="0" smtClean="0">
                        <a:latin typeface="Segoe Print" pitchFamily="2" charset="0"/>
                      </a:endParaRPr>
                    </a:p>
                    <a:p>
                      <a:pPr algn="ctr"/>
                      <a:r>
                        <a:rPr lang="en-GB" sz="8000" dirty="0" smtClean="0">
                          <a:latin typeface="Segoe Print" pitchFamily="2" charset="0"/>
                        </a:rPr>
                        <a:t>3x8000</a:t>
                      </a:r>
                      <a:endParaRPr lang="en-GB" sz="8000" dirty="0">
                        <a:latin typeface="Segoe Print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800" dirty="0" smtClean="0">
                        <a:latin typeface="Segoe Print" pitchFamily="2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0" dirty="0" smtClean="0">
                          <a:latin typeface="Segoe Print" pitchFamily="2" charset="0"/>
                        </a:rPr>
                        <a:t>6x0.08</a:t>
                      </a:r>
                      <a:endParaRPr lang="en-GB" sz="8000" dirty="0" smtClean="0">
                        <a:latin typeface="Segoe Print" pitchFamily="2" charset="0"/>
                      </a:endParaRPr>
                    </a:p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6" name="Picture 5" descr="C:\Users\Roger.Bird\Desktop\Big Maths Characters 2013\Squiggleworth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9995" y="4869160"/>
            <a:ext cx="2383987" cy="1686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C:\Users\Roger.Bird\Desktop\Big Maths Characters 2013\Pim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3797" y="4550032"/>
            <a:ext cx="1642770" cy="2322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ounded Rectangular Callout 1"/>
          <p:cNvSpPr/>
          <p:nvPr/>
        </p:nvSpPr>
        <p:spPr>
          <a:xfrm>
            <a:off x="5879977" y="5296635"/>
            <a:ext cx="1944215" cy="1275680"/>
          </a:xfrm>
          <a:prstGeom prst="wedgeRoundRectCallout">
            <a:avLst>
              <a:gd name="adj1" fmla="val 70116"/>
              <a:gd name="adj2" fmla="val -25205"/>
              <a:gd name="adj3" fmla="val 1666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prstClr val="black"/>
                </a:solidFill>
                <a:latin typeface="Segoe Print" panose="02000600000000000000" pitchFamily="2" charset="0"/>
              </a:rPr>
              <a:t>This is </a:t>
            </a:r>
          </a:p>
          <a:p>
            <a:pPr algn="ctr"/>
            <a:r>
              <a:rPr lang="en-GB" sz="2000" dirty="0">
                <a:solidFill>
                  <a:prstClr val="black"/>
                </a:solidFill>
                <a:latin typeface="Segoe Print" panose="02000600000000000000" pitchFamily="2" charset="0"/>
              </a:rPr>
              <a:t>more challenging!</a:t>
            </a:r>
          </a:p>
        </p:txBody>
      </p:sp>
      <p:sp>
        <p:nvSpPr>
          <p:cNvPr id="9" name="Rounded Rectangular Callout 8"/>
          <p:cNvSpPr/>
          <p:nvPr/>
        </p:nvSpPr>
        <p:spPr>
          <a:xfrm>
            <a:off x="3471529" y="4198319"/>
            <a:ext cx="1540235" cy="1450639"/>
          </a:xfrm>
          <a:prstGeom prst="wedgeRoundRectCallout">
            <a:avLst>
              <a:gd name="adj1" fmla="val -76563"/>
              <a:gd name="adj2" fmla="val -9007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prstClr val="black"/>
                </a:solidFill>
                <a:latin typeface="Segoe Print" panose="02000600000000000000" pitchFamily="2" charset="0"/>
              </a:rPr>
              <a:t>Changing the ‘thing’!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879977" y="1169858"/>
            <a:ext cx="0" cy="396044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2936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1574" y="692696"/>
            <a:ext cx="8188883" cy="5184576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2810435" y="3070544"/>
            <a:ext cx="3514335" cy="20882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b="1" dirty="0" smtClean="0">
                <a:solidFill>
                  <a:prstClr val="black"/>
                </a:solidFill>
                <a:latin typeface="Segoe Print" pitchFamily="2" charset="0"/>
              </a:rPr>
              <a:t>24000</a:t>
            </a:r>
            <a:endParaRPr lang="en-GB" sz="6000" b="1" dirty="0">
              <a:solidFill>
                <a:prstClr val="black"/>
              </a:solidFill>
              <a:latin typeface="Segoe Print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324770" y="2985233"/>
            <a:ext cx="2579542" cy="20882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200" b="1" dirty="0" smtClean="0">
                <a:solidFill>
                  <a:prstClr val="black"/>
                </a:solidFill>
                <a:latin typeface="Segoe Print" pitchFamily="2" charset="0"/>
              </a:rPr>
              <a:t>0.48</a:t>
            </a:r>
            <a:endParaRPr lang="en-GB" sz="7200" b="1" dirty="0">
              <a:solidFill>
                <a:prstClr val="black"/>
              </a:solidFill>
              <a:latin typeface="Segoe Print" pitchFamily="2" charset="0"/>
            </a:endParaRPr>
          </a:p>
        </p:txBody>
      </p:sp>
      <p:pic>
        <p:nvPicPr>
          <p:cNvPr id="8" name="Picture 7" descr="C:\Users\Roger.Bird\Desktop\Big Maths Characters 2013\Squiggleworth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9995" y="4869160"/>
            <a:ext cx="2383987" cy="1686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" descr="C:\Users\Roger.Bird\Desktop\Big Maths Characters 2013\Pim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3797" y="4535518"/>
            <a:ext cx="1642770" cy="2322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5856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2927648" y="449618"/>
          <a:ext cx="6269280" cy="60757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6928"/>
                <a:gridCol w="626928"/>
                <a:gridCol w="626928"/>
                <a:gridCol w="626928"/>
                <a:gridCol w="626928"/>
                <a:gridCol w="626928"/>
                <a:gridCol w="626928"/>
                <a:gridCol w="626928"/>
                <a:gridCol w="626928"/>
                <a:gridCol w="626928"/>
              </a:tblGrid>
              <a:tr h="607573">
                <a:tc>
                  <a:txBody>
                    <a:bodyPr/>
                    <a:lstStyle/>
                    <a:p>
                      <a:pPr algn="ctr"/>
                      <a:r>
                        <a:rPr lang="en-GB" sz="23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GB" sz="2300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GB" sz="2300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GB" sz="2300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GB" sz="2300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GB" sz="2300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GB" sz="2300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GB" sz="2300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GB" sz="2300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GB" sz="2300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GB" sz="2300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07573"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19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07573"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23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26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27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28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29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07573"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31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32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33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34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35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36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37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38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39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07573"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41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42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43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44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45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46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47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48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49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50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07573"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51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52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53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54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55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56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57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58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59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60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07573"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61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62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63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64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65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66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67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68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69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70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07573"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71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72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73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74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75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76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77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78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79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80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07573"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81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82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83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84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85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86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87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88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89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90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07573"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91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92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93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94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95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96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97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98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99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chemeClr val="tx1"/>
                          </a:solidFill>
                        </a:rPr>
                        <a:t>100</a:t>
                      </a:r>
                      <a:endParaRPr lang="en-GB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Oval 4"/>
          <p:cNvSpPr/>
          <p:nvPr/>
        </p:nvSpPr>
        <p:spPr>
          <a:xfrm>
            <a:off x="7207637" y="404664"/>
            <a:ext cx="792088" cy="720080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5951984" y="980728"/>
            <a:ext cx="792088" cy="720080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4727848" y="1581944"/>
            <a:ext cx="792088" cy="720080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431704" y="2261645"/>
            <a:ext cx="792088" cy="720080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492643" y="2233424"/>
            <a:ext cx="792088" cy="720080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3431704" y="4663501"/>
            <a:ext cx="792088" cy="720080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7238704" y="2791916"/>
            <a:ext cx="792088" cy="720080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5942560" y="3429000"/>
            <a:ext cx="792088" cy="720080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4748606" y="4005064"/>
            <a:ext cx="792088" cy="720080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8492643" y="4648358"/>
            <a:ext cx="792088" cy="720080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pic>
        <p:nvPicPr>
          <p:cNvPr id="15" name="Picture 4" descr="C:\Users\Roger.Bird\Desktop\Big Maths Characters 2013\Count_Fourway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8446" y="4751557"/>
            <a:ext cx="1641584" cy="2320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Oval 15"/>
          <p:cNvSpPr/>
          <p:nvPr/>
        </p:nvSpPr>
        <p:spPr>
          <a:xfrm>
            <a:off x="7238704" y="5232290"/>
            <a:ext cx="792088" cy="720080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5973610" y="5839135"/>
            <a:ext cx="792088" cy="720080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2969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75520" y="1916832"/>
            <a:ext cx="8712968" cy="29523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600" b="1" dirty="0" smtClean="0">
                <a:solidFill>
                  <a:prstClr val="black"/>
                </a:solidFill>
              </a:rPr>
              <a:t>3 </a:t>
            </a:r>
            <a:r>
              <a:rPr lang="en-GB" sz="16600" b="1" dirty="0">
                <a:solidFill>
                  <a:prstClr val="black"/>
                </a:solidFill>
              </a:rPr>
              <a:t>x </a:t>
            </a:r>
            <a:r>
              <a:rPr lang="en-GB" sz="16600" b="1" dirty="0" smtClean="0">
                <a:solidFill>
                  <a:prstClr val="black"/>
                </a:solidFill>
              </a:rPr>
              <a:t>8 </a:t>
            </a:r>
            <a:r>
              <a:rPr lang="en-GB" sz="16600" b="1" dirty="0">
                <a:solidFill>
                  <a:prstClr val="black"/>
                </a:solidFill>
              </a:rPr>
              <a:t>= </a:t>
            </a:r>
            <a:r>
              <a:rPr lang="en-GB" sz="16600" b="1" dirty="0" smtClean="0">
                <a:solidFill>
                  <a:prstClr val="black"/>
                </a:solidFill>
              </a:rPr>
              <a:t>24</a:t>
            </a:r>
            <a:endParaRPr lang="en-GB" sz="16600" b="1" dirty="0">
              <a:solidFill>
                <a:prstClr val="black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37421" y="2601593"/>
            <a:ext cx="1771065" cy="1771065"/>
          </a:xfrm>
          <a:prstGeom prst="rect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6104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75520" y="1916832"/>
            <a:ext cx="8712968" cy="29523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600" b="1" dirty="0" smtClean="0">
                <a:solidFill>
                  <a:prstClr val="black"/>
                </a:solidFill>
              </a:rPr>
              <a:t>3 </a:t>
            </a:r>
            <a:r>
              <a:rPr lang="en-GB" sz="16600" b="1" dirty="0">
                <a:solidFill>
                  <a:prstClr val="black"/>
                </a:solidFill>
              </a:rPr>
              <a:t>x </a:t>
            </a:r>
            <a:r>
              <a:rPr lang="en-GB" sz="16600" b="1" dirty="0" smtClean="0">
                <a:solidFill>
                  <a:prstClr val="black"/>
                </a:solidFill>
              </a:rPr>
              <a:t>8 </a:t>
            </a:r>
            <a:r>
              <a:rPr lang="en-GB" sz="16600" b="1" dirty="0">
                <a:solidFill>
                  <a:prstClr val="black"/>
                </a:solidFill>
              </a:rPr>
              <a:t>= </a:t>
            </a:r>
            <a:r>
              <a:rPr lang="en-GB" sz="16600" b="1" dirty="0" smtClean="0">
                <a:solidFill>
                  <a:prstClr val="black"/>
                </a:solidFill>
              </a:rPr>
              <a:t>24</a:t>
            </a:r>
            <a:endParaRPr lang="en-GB" sz="16600" b="1" dirty="0">
              <a:solidFill>
                <a:prstClr val="black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667943" y="2348880"/>
            <a:ext cx="1713582" cy="2088232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600" b="1" dirty="0">
              <a:solidFill>
                <a:srgbClr val="FF0000"/>
              </a:solidFill>
              <a:latin typeface="Tempus Sans ITC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0818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75520" y="1916832"/>
            <a:ext cx="8712968" cy="29523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600" b="1" dirty="0" smtClean="0">
                <a:solidFill>
                  <a:prstClr val="black"/>
                </a:solidFill>
              </a:rPr>
              <a:t>7 </a:t>
            </a:r>
            <a:r>
              <a:rPr lang="en-GB" sz="16600" b="1" dirty="0">
                <a:solidFill>
                  <a:prstClr val="black"/>
                </a:solidFill>
              </a:rPr>
              <a:t>x </a:t>
            </a:r>
            <a:r>
              <a:rPr lang="en-GB" sz="16600" b="1" dirty="0" smtClean="0">
                <a:solidFill>
                  <a:prstClr val="black"/>
                </a:solidFill>
              </a:rPr>
              <a:t>8 </a:t>
            </a:r>
            <a:r>
              <a:rPr lang="en-GB" sz="16600" b="1" dirty="0">
                <a:solidFill>
                  <a:prstClr val="black"/>
                </a:solidFill>
              </a:rPr>
              <a:t>= </a:t>
            </a:r>
            <a:r>
              <a:rPr lang="en-GB" sz="16600" b="1" dirty="0" smtClean="0">
                <a:solidFill>
                  <a:prstClr val="black"/>
                </a:solidFill>
              </a:rPr>
              <a:t>56</a:t>
            </a:r>
            <a:endParaRPr lang="en-GB" sz="16600" b="1" dirty="0">
              <a:solidFill>
                <a:prstClr val="black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040216" y="2384884"/>
            <a:ext cx="2448272" cy="2016224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3401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75520" y="1916832"/>
            <a:ext cx="8712968" cy="29523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600" b="1" dirty="0" smtClean="0">
                <a:solidFill>
                  <a:prstClr val="black"/>
                </a:solidFill>
              </a:rPr>
              <a:t>7 </a:t>
            </a:r>
            <a:r>
              <a:rPr lang="en-GB" sz="16600" b="1" dirty="0">
                <a:solidFill>
                  <a:prstClr val="black"/>
                </a:solidFill>
              </a:rPr>
              <a:t>x </a:t>
            </a:r>
            <a:r>
              <a:rPr lang="en-GB" sz="16600" b="1" dirty="0" smtClean="0">
                <a:solidFill>
                  <a:prstClr val="black"/>
                </a:solidFill>
              </a:rPr>
              <a:t>8 </a:t>
            </a:r>
            <a:r>
              <a:rPr lang="en-GB" sz="16600" b="1" dirty="0">
                <a:solidFill>
                  <a:prstClr val="black"/>
                </a:solidFill>
              </a:rPr>
              <a:t>= </a:t>
            </a:r>
            <a:r>
              <a:rPr lang="en-GB" sz="16600" b="1" dirty="0" smtClean="0">
                <a:solidFill>
                  <a:prstClr val="black"/>
                </a:solidFill>
              </a:rPr>
              <a:t>56</a:t>
            </a:r>
            <a:endParaRPr lang="en-GB" sz="16600" b="1" dirty="0">
              <a:solidFill>
                <a:prstClr val="black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7724461" y="2276872"/>
            <a:ext cx="2736304" cy="2232248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600" b="1" dirty="0">
              <a:solidFill>
                <a:srgbClr val="FF0000"/>
              </a:solidFill>
              <a:latin typeface="Tempus Sans ITC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5932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47672" y="1943726"/>
            <a:ext cx="9977209" cy="29523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600" b="1" dirty="0" smtClean="0">
                <a:solidFill>
                  <a:prstClr val="black"/>
                </a:solidFill>
              </a:rPr>
              <a:t>9 </a:t>
            </a:r>
            <a:r>
              <a:rPr lang="en-GB" sz="16600" b="1" dirty="0">
                <a:solidFill>
                  <a:prstClr val="black"/>
                </a:solidFill>
              </a:rPr>
              <a:t>x </a:t>
            </a:r>
            <a:r>
              <a:rPr lang="en-GB" sz="16600" b="1" dirty="0" smtClean="0">
                <a:solidFill>
                  <a:prstClr val="black"/>
                </a:solidFill>
              </a:rPr>
              <a:t>8 </a:t>
            </a:r>
            <a:r>
              <a:rPr lang="en-GB" sz="16600" b="1" dirty="0">
                <a:solidFill>
                  <a:prstClr val="black"/>
                </a:solidFill>
              </a:rPr>
              <a:t>= </a:t>
            </a:r>
            <a:r>
              <a:rPr lang="en-GB" sz="16600" b="1" dirty="0" smtClean="0">
                <a:solidFill>
                  <a:prstClr val="black"/>
                </a:solidFill>
              </a:rPr>
              <a:t>72</a:t>
            </a:r>
            <a:endParaRPr lang="en-GB" sz="16600" b="1" dirty="0">
              <a:solidFill>
                <a:prstClr val="black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009036" y="2422634"/>
            <a:ext cx="1989657" cy="199451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3127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47672" y="1943726"/>
            <a:ext cx="9977209" cy="29523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600" b="1" dirty="0" smtClean="0">
                <a:solidFill>
                  <a:prstClr val="black"/>
                </a:solidFill>
              </a:rPr>
              <a:t>9 </a:t>
            </a:r>
            <a:r>
              <a:rPr lang="en-GB" sz="16600" b="1" dirty="0">
                <a:solidFill>
                  <a:prstClr val="black"/>
                </a:solidFill>
              </a:rPr>
              <a:t>x </a:t>
            </a:r>
            <a:r>
              <a:rPr lang="en-GB" sz="16600" b="1" dirty="0" smtClean="0">
                <a:solidFill>
                  <a:prstClr val="black"/>
                </a:solidFill>
              </a:rPr>
              <a:t>8 </a:t>
            </a:r>
            <a:r>
              <a:rPr lang="en-GB" sz="16600" b="1" dirty="0">
                <a:solidFill>
                  <a:prstClr val="black"/>
                </a:solidFill>
              </a:rPr>
              <a:t>= </a:t>
            </a:r>
            <a:r>
              <a:rPr lang="en-GB" sz="16600" b="1" dirty="0" smtClean="0">
                <a:solidFill>
                  <a:prstClr val="black"/>
                </a:solidFill>
              </a:rPr>
              <a:t>72</a:t>
            </a:r>
            <a:endParaRPr lang="en-GB" sz="16600" b="1" dirty="0">
              <a:solidFill>
                <a:prstClr val="black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223682" y="2231758"/>
            <a:ext cx="1990166" cy="2353689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600" b="1" dirty="0">
              <a:solidFill>
                <a:srgbClr val="FF0000"/>
              </a:solidFill>
              <a:latin typeface="Tempus Sans ITC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7244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01197" y="1970621"/>
            <a:ext cx="9785049" cy="29913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600" b="1" dirty="0" smtClean="0">
                <a:solidFill>
                  <a:prstClr val="black"/>
                </a:solidFill>
              </a:rPr>
              <a:t>48 </a:t>
            </a:r>
            <a:r>
              <a:rPr lang="en-GB" sz="16600" b="1" dirty="0">
                <a:solidFill>
                  <a:prstClr val="black"/>
                </a:solidFill>
              </a:rPr>
              <a:t>÷ </a:t>
            </a:r>
            <a:r>
              <a:rPr lang="en-GB" sz="16600" b="1" dirty="0" smtClean="0">
                <a:solidFill>
                  <a:prstClr val="black"/>
                </a:solidFill>
              </a:rPr>
              <a:t>8 </a:t>
            </a:r>
            <a:r>
              <a:rPr lang="en-GB" sz="16600" b="1" dirty="0">
                <a:solidFill>
                  <a:prstClr val="black"/>
                </a:solidFill>
              </a:rPr>
              <a:t>= </a:t>
            </a:r>
            <a:r>
              <a:rPr lang="en-GB" sz="16600" b="1" dirty="0" smtClean="0">
                <a:solidFill>
                  <a:prstClr val="black"/>
                </a:solidFill>
              </a:rPr>
              <a:t>6</a:t>
            </a:r>
            <a:endParaRPr lang="en-GB" sz="16600" b="1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833208" y="2588096"/>
            <a:ext cx="2376264" cy="205222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6616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01197" y="1970621"/>
            <a:ext cx="9785049" cy="29913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600" b="1" dirty="0" smtClean="0">
                <a:solidFill>
                  <a:prstClr val="black"/>
                </a:solidFill>
              </a:rPr>
              <a:t>48 </a:t>
            </a:r>
            <a:r>
              <a:rPr lang="en-GB" sz="16600" b="1" dirty="0">
                <a:solidFill>
                  <a:prstClr val="black"/>
                </a:solidFill>
              </a:rPr>
              <a:t>÷ </a:t>
            </a:r>
            <a:r>
              <a:rPr lang="en-GB" sz="16600" b="1" dirty="0" smtClean="0">
                <a:solidFill>
                  <a:prstClr val="black"/>
                </a:solidFill>
              </a:rPr>
              <a:t>8 </a:t>
            </a:r>
            <a:r>
              <a:rPr lang="en-GB" sz="16600" b="1" dirty="0">
                <a:solidFill>
                  <a:prstClr val="black"/>
                </a:solidFill>
              </a:rPr>
              <a:t>= </a:t>
            </a:r>
            <a:r>
              <a:rPr lang="en-GB" sz="16600" b="1" dirty="0" smtClean="0">
                <a:solidFill>
                  <a:prstClr val="black"/>
                </a:solidFill>
              </a:rPr>
              <a:t>6</a:t>
            </a:r>
            <a:endParaRPr lang="en-GB" sz="16600" b="1" dirty="0">
              <a:solidFill>
                <a:prstClr val="black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634919" y="2397895"/>
            <a:ext cx="2759782" cy="2376264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600" b="1" dirty="0">
              <a:solidFill>
                <a:srgbClr val="FF0000"/>
              </a:solidFill>
              <a:latin typeface="Tempus Sans ITC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3702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28662" y="1985071"/>
            <a:ext cx="10140286" cy="29523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600" b="1" dirty="0" smtClean="0">
                <a:solidFill>
                  <a:prstClr val="black"/>
                </a:solidFill>
              </a:rPr>
              <a:t>88 </a:t>
            </a:r>
            <a:r>
              <a:rPr lang="en-GB" sz="16600" b="1" dirty="0">
                <a:solidFill>
                  <a:prstClr val="black"/>
                </a:solidFill>
              </a:rPr>
              <a:t>÷ </a:t>
            </a:r>
            <a:r>
              <a:rPr lang="en-GB" sz="16600" b="1" dirty="0" smtClean="0">
                <a:solidFill>
                  <a:prstClr val="black"/>
                </a:solidFill>
              </a:rPr>
              <a:t>8 </a:t>
            </a:r>
            <a:r>
              <a:rPr lang="en-GB" sz="16600" b="1" dirty="0">
                <a:solidFill>
                  <a:prstClr val="black"/>
                </a:solidFill>
              </a:rPr>
              <a:t>= </a:t>
            </a:r>
            <a:r>
              <a:rPr lang="en-GB" sz="16600" b="1" dirty="0" smtClean="0">
                <a:solidFill>
                  <a:prstClr val="black"/>
                </a:solidFill>
              </a:rPr>
              <a:t>11</a:t>
            </a:r>
            <a:endParaRPr lang="en-GB" sz="16600" b="1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52470" y="2435121"/>
            <a:ext cx="2376264" cy="205222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7892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28662" y="1985071"/>
            <a:ext cx="10140286" cy="29523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600" b="1" dirty="0" smtClean="0">
                <a:solidFill>
                  <a:prstClr val="black"/>
                </a:solidFill>
              </a:rPr>
              <a:t>88 </a:t>
            </a:r>
            <a:r>
              <a:rPr lang="en-GB" sz="16600" b="1" dirty="0">
                <a:solidFill>
                  <a:prstClr val="black"/>
                </a:solidFill>
              </a:rPr>
              <a:t>÷ </a:t>
            </a:r>
            <a:r>
              <a:rPr lang="en-GB" sz="16600" b="1" dirty="0" smtClean="0">
                <a:solidFill>
                  <a:prstClr val="black"/>
                </a:solidFill>
              </a:rPr>
              <a:t>8 </a:t>
            </a:r>
            <a:r>
              <a:rPr lang="en-GB" sz="16600" b="1" dirty="0">
                <a:solidFill>
                  <a:prstClr val="black"/>
                </a:solidFill>
              </a:rPr>
              <a:t>= </a:t>
            </a:r>
            <a:r>
              <a:rPr lang="en-GB" sz="16600" b="1" dirty="0" smtClean="0">
                <a:solidFill>
                  <a:prstClr val="black"/>
                </a:solidFill>
              </a:rPr>
              <a:t>11</a:t>
            </a:r>
            <a:endParaRPr lang="en-GB" sz="16600" b="1" dirty="0">
              <a:solidFill>
                <a:prstClr val="black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136238" y="2372607"/>
            <a:ext cx="2759782" cy="2376264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600" b="1" dirty="0">
              <a:solidFill>
                <a:srgbClr val="FF0000"/>
              </a:solidFill>
              <a:latin typeface="Tempus Sans ITC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4871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" name="Group 44"/>
          <p:cNvGrpSpPr/>
          <p:nvPr/>
        </p:nvGrpSpPr>
        <p:grpSpPr>
          <a:xfrm>
            <a:off x="2063552" y="2492896"/>
            <a:ext cx="8280920" cy="1224136"/>
            <a:chOff x="611560" y="2348880"/>
            <a:chExt cx="8280920" cy="1224136"/>
          </a:xfrm>
        </p:grpSpPr>
        <p:grpSp>
          <p:nvGrpSpPr>
            <p:cNvPr id="4" name="Group 12"/>
            <p:cNvGrpSpPr/>
            <p:nvPr/>
          </p:nvGrpSpPr>
          <p:grpSpPr>
            <a:xfrm>
              <a:off x="611560" y="2348880"/>
              <a:ext cx="7920880" cy="792088"/>
              <a:chOff x="323528" y="2348880"/>
              <a:chExt cx="7920880" cy="792088"/>
            </a:xfrm>
          </p:grpSpPr>
          <p:sp>
            <p:nvSpPr>
              <p:cNvPr id="5" name="Rectangle 4"/>
              <p:cNvSpPr/>
              <p:nvPr/>
            </p:nvSpPr>
            <p:spPr bwMode="auto">
              <a:xfrm>
                <a:off x="323528" y="2348880"/>
                <a:ext cx="792088" cy="792088"/>
              </a:xfrm>
              <a:prstGeom prst="rect">
                <a:avLst/>
              </a:prstGeom>
              <a:solidFill>
                <a:srgbClr val="FF00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 b="1">
                  <a:solidFill>
                    <a:prstClr val="black"/>
                  </a:solidFill>
                  <a:latin typeface="Tempus Sans ITC" pitchFamily="82" charset="0"/>
                </a:endParaRPr>
              </a:p>
            </p:txBody>
          </p:sp>
          <p:sp>
            <p:nvSpPr>
              <p:cNvPr id="6" name="Rectangle 5"/>
              <p:cNvSpPr/>
              <p:nvPr/>
            </p:nvSpPr>
            <p:spPr bwMode="auto">
              <a:xfrm>
                <a:off x="1115616" y="2348880"/>
                <a:ext cx="792088" cy="792088"/>
              </a:xfrm>
              <a:prstGeom prst="rect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 b="1">
                  <a:solidFill>
                    <a:prstClr val="black"/>
                  </a:solidFill>
                  <a:latin typeface="Tempus Sans ITC" pitchFamily="82" charset="0"/>
                </a:endParaRPr>
              </a:p>
            </p:txBody>
          </p:sp>
          <p:sp>
            <p:nvSpPr>
              <p:cNvPr id="7" name="Rectangle 6"/>
              <p:cNvSpPr/>
              <p:nvPr/>
            </p:nvSpPr>
            <p:spPr bwMode="auto">
              <a:xfrm>
                <a:off x="1907704" y="2348880"/>
                <a:ext cx="792088" cy="792088"/>
              </a:xfrm>
              <a:prstGeom prst="rect">
                <a:avLst/>
              </a:prstGeom>
              <a:solidFill>
                <a:srgbClr val="FF00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 b="1">
                  <a:solidFill>
                    <a:prstClr val="black"/>
                  </a:solidFill>
                  <a:latin typeface="Tempus Sans ITC" pitchFamily="82" charset="0"/>
                </a:endParaRPr>
              </a:p>
            </p:txBody>
          </p:sp>
          <p:sp>
            <p:nvSpPr>
              <p:cNvPr id="8" name="Rectangle 7"/>
              <p:cNvSpPr/>
              <p:nvPr/>
            </p:nvSpPr>
            <p:spPr bwMode="auto">
              <a:xfrm>
                <a:off x="2699792" y="2348880"/>
                <a:ext cx="792088" cy="792088"/>
              </a:xfrm>
              <a:prstGeom prst="rect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 b="1">
                  <a:solidFill>
                    <a:prstClr val="black"/>
                  </a:solidFill>
                  <a:latin typeface="Tempus Sans ITC" pitchFamily="82" charset="0"/>
                </a:endParaRPr>
              </a:p>
            </p:txBody>
          </p:sp>
          <p:sp>
            <p:nvSpPr>
              <p:cNvPr id="9" name="Rectangle 8"/>
              <p:cNvSpPr/>
              <p:nvPr/>
            </p:nvSpPr>
            <p:spPr bwMode="auto">
              <a:xfrm>
                <a:off x="3491880" y="2348880"/>
                <a:ext cx="792088" cy="792088"/>
              </a:xfrm>
              <a:prstGeom prst="rect">
                <a:avLst/>
              </a:prstGeom>
              <a:solidFill>
                <a:srgbClr val="FF00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 b="1">
                  <a:solidFill>
                    <a:prstClr val="black"/>
                  </a:solidFill>
                  <a:latin typeface="Tempus Sans ITC" pitchFamily="82" charset="0"/>
                </a:endParaRPr>
              </a:p>
            </p:txBody>
          </p:sp>
          <p:sp>
            <p:nvSpPr>
              <p:cNvPr id="10" name="Rectangle 9"/>
              <p:cNvSpPr/>
              <p:nvPr/>
            </p:nvSpPr>
            <p:spPr bwMode="auto">
              <a:xfrm>
                <a:off x="4283968" y="2348880"/>
                <a:ext cx="792088" cy="792088"/>
              </a:xfrm>
              <a:prstGeom prst="rect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 b="1">
                  <a:solidFill>
                    <a:prstClr val="black"/>
                  </a:solidFill>
                  <a:latin typeface="Tempus Sans ITC" pitchFamily="82" charset="0"/>
                </a:endParaRPr>
              </a:p>
            </p:txBody>
          </p:sp>
          <p:sp>
            <p:nvSpPr>
              <p:cNvPr id="11" name="Rectangle 10"/>
              <p:cNvSpPr/>
              <p:nvPr/>
            </p:nvSpPr>
            <p:spPr bwMode="auto">
              <a:xfrm>
                <a:off x="5076056" y="2348880"/>
                <a:ext cx="792088" cy="792088"/>
              </a:xfrm>
              <a:prstGeom prst="rect">
                <a:avLst/>
              </a:prstGeom>
              <a:solidFill>
                <a:srgbClr val="FF00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 b="1">
                  <a:solidFill>
                    <a:prstClr val="black"/>
                  </a:solidFill>
                  <a:latin typeface="Tempus Sans ITC" pitchFamily="82" charset="0"/>
                </a:endParaRPr>
              </a:p>
            </p:txBody>
          </p:sp>
          <p:sp>
            <p:nvSpPr>
              <p:cNvPr id="12" name="Rectangle 11"/>
              <p:cNvSpPr/>
              <p:nvPr/>
            </p:nvSpPr>
            <p:spPr bwMode="auto">
              <a:xfrm>
                <a:off x="5868144" y="2348880"/>
                <a:ext cx="792088" cy="792088"/>
              </a:xfrm>
              <a:prstGeom prst="rect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 b="1">
                  <a:solidFill>
                    <a:prstClr val="black"/>
                  </a:solidFill>
                  <a:latin typeface="Tempus Sans ITC" pitchFamily="82" charset="0"/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 bwMode="auto">
              <a:xfrm>
                <a:off x="6660232" y="2348880"/>
                <a:ext cx="792088" cy="792088"/>
              </a:xfrm>
              <a:prstGeom prst="rect">
                <a:avLst/>
              </a:prstGeom>
              <a:solidFill>
                <a:srgbClr val="FF00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 b="1">
                  <a:solidFill>
                    <a:prstClr val="black"/>
                  </a:solidFill>
                  <a:latin typeface="Tempus Sans ITC" pitchFamily="82" charset="0"/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 bwMode="auto">
              <a:xfrm>
                <a:off x="7452320" y="2348880"/>
                <a:ext cx="792088" cy="792088"/>
              </a:xfrm>
              <a:prstGeom prst="rect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 b="1">
                  <a:solidFill>
                    <a:prstClr val="black"/>
                  </a:solidFill>
                  <a:latin typeface="Tempus Sans ITC" pitchFamily="82" charset="0"/>
                </a:endParaRPr>
              </a:p>
            </p:txBody>
          </p:sp>
        </p:grpSp>
        <p:sp>
          <p:nvSpPr>
            <p:cNvPr id="16" name="Folded Corner 15"/>
            <p:cNvSpPr/>
            <p:nvPr/>
          </p:nvSpPr>
          <p:spPr bwMode="auto">
            <a:xfrm>
              <a:off x="1907704" y="2996952"/>
              <a:ext cx="648072" cy="576064"/>
            </a:xfrm>
            <a:prstGeom prst="foldedCorner">
              <a:avLst/>
            </a:prstGeom>
            <a:solidFill>
              <a:srgbClr val="00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2400" b="1" dirty="0" smtClean="0">
                  <a:solidFill>
                    <a:prstClr val="black"/>
                  </a:solidFill>
                </a:rPr>
                <a:t>16</a:t>
              </a:r>
              <a:endParaRPr lang="en-GB" sz="2400" b="1" dirty="0">
                <a:solidFill>
                  <a:prstClr val="black"/>
                </a:solidFill>
              </a:endParaRPr>
            </a:p>
          </p:txBody>
        </p:sp>
        <p:sp>
          <p:nvSpPr>
            <p:cNvPr id="19" name="Folded Corner 18"/>
            <p:cNvSpPr/>
            <p:nvPr/>
          </p:nvSpPr>
          <p:spPr bwMode="auto">
            <a:xfrm>
              <a:off x="1115616" y="2996952"/>
              <a:ext cx="648072" cy="576064"/>
            </a:xfrm>
            <a:prstGeom prst="foldedCorner">
              <a:avLst/>
            </a:prstGeom>
            <a:solidFill>
              <a:srgbClr val="00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2400" b="1" dirty="0" smtClean="0">
                  <a:solidFill>
                    <a:prstClr val="black"/>
                  </a:solidFill>
                </a:rPr>
                <a:t>8</a:t>
              </a:r>
              <a:endParaRPr lang="en-GB" sz="2400" b="1" dirty="0">
                <a:solidFill>
                  <a:prstClr val="black"/>
                </a:solidFill>
              </a:endParaRPr>
            </a:p>
          </p:txBody>
        </p:sp>
        <p:sp>
          <p:nvSpPr>
            <p:cNvPr id="22" name="Folded Corner 21"/>
            <p:cNvSpPr/>
            <p:nvPr/>
          </p:nvSpPr>
          <p:spPr bwMode="auto">
            <a:xfrm>
              <a:off x="2699792" y="2996952"/>
              <a:ext cx="648072" cy="576064"/>
            </a:xfrm>
            <a:prstGeom prst="foldedCorner">
              <a:avLst/>
            </a:prstGeom>
            <a:solidFill>
              <a:srgbClr val="00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2400" b="1" dirty="0" smtClean="0">
                  <a:solidFill>
                    <a:prstClr val="black"/>
                  </a:solidFill>
                </a:rPr>
                <a:t>24</a:t>
              </a:r>
              <a:endParaRPr lang="en-GB" sz="2400" b="1" dirty="0">
                <a:solidFill>
                  <a:prstClr val="black"/>
                </a:solidFill>
              </a:endParaRPr>
            </a:p>
          </p:txBody>
        </p:sp>
        <p:sp>
          <p:nvSpPr>
            <p:cNvPr id="25" name="Folded Corner 24"/>
            <p:cNvSpPr/>
            <p:nvPr/>
          </p:nvSpPr>
          <p:spPr bwMode="auto">
            <a:xfrm>
              <a:off x="3491880" y="2996952"/>
              <a:ext cx="648072" cy="576064"/>
            </a:xfrm>
            <a:prstGeom prst="foldedCorner">
              <a:avLst/>
            </a:prstGeom>
            <a:solidFill>
              <a:srgbClr val="00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2400" b="1" dirty="0" smtClean="0">
                  <a:solidFill>
                    <a:prstClr val="black"/>
                  </a:solidFill>
                </a:rPr>
                <a:t>32</a:t>
              </a:r>
              <a:endParaRPr lang="en-GB" sz="2400" b="1" dirty="0">
                <a:solidFill>
                  <a:prstClr val="black"/>
                </a:solidFill>
              </a:endParaRPr>
            </a:p>
          </p:txBody>
        </p:sp>
        <p:sp>
          <p:nvSpPr>
            <p:cNvPr id="28" name="Folded Corner 27"/>
            <p:cNvSpPr/>
            <p:nvPr/>
          </p:nvSpPr>
          <p:spPr bwMode="auto">
            <a:xfrm>
              <a:off x="4283968" y="2996952"/>
              <a:ext cx="648072" cy="576064"/>
            </a:xfrm>
            <a:prstGeom prst="foldedCorner">
              <a:avLst/>
            </a:prstGeom>
            <a:solidFill>
              <a:srgbClr val="00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2400" b="1" dirty="0" smtClean="0">
                  <a:solidFill>
                    <a:prstClr val="black"/>
                  </a:solidFill>
                </a:rPr>
                <a:t>40</a:t>
              </a:r>
              <a:endParaRPr lang="en-GB" sz="2400" b="1" dirty="0">
                <a:solidFill>
                  <a:prstClr val="black"/>
                </a:solidFill>
              </a:endParaRPr>
            </a:p>
          </p:txBody>
        </p:sp>
        <p:sp>
          <p:nvSpPr>
            <p:cNvPr id="31" name="Folded Corner 30"/>
            <p:cNvSpPr/>
            <p:nvPr/>
          </p:nvSpPr>
          <p:spPr bwMode="auto">
            <a:xfrm>
              <a:off x="5076056" y="2996952"/>
              <a:ext cx="648072" cy="576064"/>
            </a:xfrm>
            <a:prstGeom prst="foldedCorner">
              <a:avLst/>
            </a:prstGeom>
            <a:solidFill>
              <a:srgbClr val="00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2400" b="1" dirty="0" smtClean="0">
                  <a:solidFill>
                    <a:prstClr val="black"/>
                  </a:solidFill>
                </a:rPr>
                <a:t>48</a:t>
              </a:r>
              <a:endParaRPr lang="en-GB" sz="2400" b="1" dirty="0">
                <a:solidFill>
                  <a:prstClr val="black"/>
                </a:solidFill>
              </a:endParaRPr>
            </a:p>
          </p:txBody>
        </p:sp>
        <p:sp>
          <p:nvSpPr>
            <p:cNvPr id="34" name="Folded Corner 33"/>
            <p:cNvSpPr/>
            <p:nvPr/>
          </p:nvSpPr>
          <p:spPr bwMode="auto">
            <a:xfrm>
              <a:off x="5868144" y="2996952"/>
              <a:ext cx="648072" cy="576064"/>
            </a:xfrm>
            <a:prstGeom prst="foldedCorner">
              <a:avLst/>
            </a:prstGeom>
            <a:solidFill>
              <a:srgbClr val="00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2400" b="1" dirty="0" smtClean="0">
                  <a:solidFill>
                    <a:prstClr val="black"/>
                  </a:solidFill>
                </a:rPr>
                <a:t>56</a:t>
              </a:r>
              <a:endParaRPr lang="en-GB" sz="2400" b="1" dirty="0">
                <a:solidFill>
                  <a:prstClr val="black"/>
                </a:solidFill>
              </a:endParaRPr>
            </a:p>
          </p:txBody>
        </p:sp>
        <p:sp>
          <p:nvSpPr>
            <p:cNvPr id="37" name="Folded Corner 36"/>
            <p:cNvSpPr/>
            <p:nvPr/>
          </p:nvSpPr>
          <p:spPr bwMode="auto">
            <a:xfrm>
              <a:off x="6660232" y="2996952"/>
              <a:ext cx="648072" cy="576064"/>
            </a:xfrm>
            <a:prstGeom prst="foldedCorner">
              <a:avLst/>
            </a:prstGeom>
            <a:solidFill>
              <a:srgbClr val="00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2400" b="1" dirty="0" smtClean="0">
                  <a:solidFill>
                    <a:prstClr val="black"/>
                  </a:solidFill>
                </a:rPr>
                <a:t>64</a:t>
              </a:r>
              <a:endParaRPr lang="en-GB" sz="2400" b="1" dirty="0">
                <a:solidFill>
                  <a:prstClr val="black"/>
                </a:solidFill>
              </a:endParaRPr>
            </a:p>
          </p:txBody>
        </p:sp>
        <p:sp>
          <p:nvSpPr>
            <p:cNvPr id="40" name="Folded Corner 39"/>
            <p:cNvSpPr/>
            <p:nvPr/>
          </p:nvSpPr>
          <p:spPr bwMode="auto">
            <a:xfrm>
              <a:off x="7452320" y="2996952"/>
              <a:ext cx="648072" cy="576064"/>
            </a:xfrm>
            <a:prstGeom prst="foldedCorner">
              <a:avLst/>
            </a:prstGeom>
            <a:solidFill>
              <a:srgbClr val="00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2400" b="1" dirty="0" smtClean="0">
                  <a:solidFill>
                    <a:prstClr val="black"/>
                  </a:solidFill>
                </a:rPr>
                <a:t>72</a:t>
              </a:r>
              <a:endParaRPr lang="en-GB" sz="2400" b="1" dirty="0">
                <a:solidFill>
                  <a:prstClr val="black"/>
                </a:solidFill>
              </a:endParaRPr>
            </a:p>
          </p:txBody>
        </p:sp>
        <p:sp>
          <p:nvSpPr>
            <p:cNvPr id="43" name="Folded Corner 42"/>
            <p:cNvSpPr/>
            <p:nvPr/>
          </p:nvSpPr>
          <p:spPr bwMode="auto">
            <a:xfrm>
              <a:off x="8244408" y="2996952"/>
              <a:ext cx="648072" cy="576064"/>
            </a:xfrm>
            <a:prstGeom prst="foldedCorner">
              <a:avLst/>
            </a:prstGeom>
            <a:solidFill>
              <a:srgbClr val="00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2400" b="1" dirty="0" smtClean="0">
                  <a:solidFill>
                    <a:prstClr val="black"/>
                  </a:solidFill>
                </a:rPr>
                <a:t>80</a:t>
              </a:r>
              <a:endParaRPr lang="en-GB" sz="2400" b="1" dirty="0">
                <a:solidFill>
                  <a:prstClr val="black"/>
                </a:solidFill>
              </a:endParaRPr>
            </a:p>
          </p:txBody>
        </p:sp>
      </p:grpSp>
      <p:sp>
        <p:nvSpPr>
          <p:cNvPr id="46" name="Folded Corner 45"/>
          <p:cNvSpPr/>
          <p:nvPr/>
        </p:nvSpPr>
        <p:spPr bwMode="auto">
          <a:xfrm>
            <a:off x="1775520" y="3140968"/>
            <a:ext cx="648072" cy="576064"/>
          </a:xfrm>
          <a:prstGeom prst="foldedCorner">
            <a:avLst/>
          </a:prstGeom>
          <a:solidFill>
            <a:srgbClr val="00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400" b="1" dirty="0">
                <a:solidFill>
                  <a:prstClr val="black"/>
                </a:solidFill>
              </a:rPr>
              <a:t>0</a:t>
            </a:r>
          </a:p>
        </p:txBody>
      </p:sp>
      <p:pic>
        <p:nvPicPr>
          <p:cNvPr id="26" name="Picture 4" descr="C:\Users\Roger.Bird\Desktop\Big Maths Characters 2013\Count_Fourway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8446" y="4751557"/>
            <a:ext cx="1641584" cy="2320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8598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62563" y="1957174"/>
            <a:ext cx="9569896" cy="29523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3800" b="1" dirty="0" smtClean="0">
                <a:solidFill>
                  <a:prstClr val="black"/>
                </a:solidFill>
              </a:rPr>
              <a:t>5.6 </a:t>
            </a:r>
            <a:r>
              <a:rPr lang="en-GB" sz="13800" b="1" dirty="0">
                <a:solidFill>
                  <a:prstClr val="black"/>
                </a:solidFill>
              </a:rPr>
              <a:t>÷ </a:t>
            </a:r>
            <a:r>
              <a:rPr lang="en-GB" sz="13800" b="1" dirty="0" smtClean="0">
                <a:solidFill>
                  <a:prstClr val="black"/>
                </a:solidFill>
              </a:rPr>
              <a:t>8 </a:t>
            </a:r>
            <a:r>
              <a:rPr lang="en-GB" sz="13800" b="1" dirty="0">
                <a:solidFill>
                  <a:prstClr val="black"/>
                </a:solidFill>
              </a:rPr>
              <a:t>= </a:t>
            </a:r>
            <a:r>
              <a:rPr lang="en-GB" sz="13800" b="1" dirty="0" smtClean="0">
                <a:solidFill>
                  <a:prstClr val="black"/>
                </a:solidFill>
              </a:rPr>
              <a:t>0.7</a:t>
            </a:r>
            <a:endParaRPr lang="en-GB" sz="13800" b="1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456693" y="2407224"/>
            <a:ext cx="2808312" cy="205222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9292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62563" y="1957174"/>
            <a:ext cx="9569896" cy="29523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3800" b="1" dirty="0" smtClean="0">
                <a:solidFill>
                  <a:prstClr val="black"/>
                </a:solidFill>
              </a:rPr>
              <a:t>5.6 </a:t>
            </a:r>
            <a:r>
              <a:rPr lang="en-GB" sz="13800" b="1" dirty="0">
                <a:solidFill>
                  <a:prstClr val="black"/>
                </a:solidFill>
              </a:rPr>
              <a:t>÷ </a:t>
            </a:r>
            <a:r>
              <a:rPr lang="en-GB" sz="13800" b="1" dirty="0" smtClean="0">
                <a:solidFill>
                  <a:prstClr val="black"/>
                </a:solidFill>
              </a:rPr>
              <a:t>8 </a:t>
            </a:r>
            <a:r>
              <a:rPr lang="en-GB" sz="13800" b="1" dirty="0">
                <a:solidFill>
                  <a:prstClr val="black"/>
                </a:solidFill>
              </a:rPr>
              <a:t>= </a:t>
            </a:r>
            <a:r>
              <a:rPr lang="en-GB" sz="13800" b="1" dirty="0" smtClean="0">
                <a:solidFill>
                  <a:prstClr val="black"/>
                </a:solidFill>
              </a:rPr>
              <a:t>0.7</a:t>
            </a:r>
            <a:endParaRPr lang="en-GB" sz="13800" b="1" dirty="0">
              <a:solidFill>
                <a:prstClr val="black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362563" y="2357555"/>
            <a:ext cx="2975806" cy="2376264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600" b="1" dirty="0">
              <a:solidFill>
                <a:srgbClr val="FF0000"/>
              </a:solidFill>
              <a:latin typeface="Tempus Sans ITC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329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1918544" y="980728"/>
            <a:ext cx="6769744" cy="5373216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7200" b="1" dirty="0">
                <a:solidFill>
                  <a:prstClr val="black"/>
                </a:solidFill>
                <a:latin typeface="Segoe Print" pitchFamily="2" charset="0"/>
              </a:rPr>
              <a:t>How many questions can you answer in 12 seconds!!</a:t>
            </a:r>
          </a:p>
        </p:txBody>
      </p:sp>
      <p:pic>
        <p:nvPicPr>
          <p:cNvPr id="5" name="Picture 5" descr="C:\Users\Roger.Bird\Desktop\Big Maths Characters 2013\Squiggleworth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9995" y="4869160"/>
            <a:ext cx="2383987" cy="1686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7389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1918544" y="2276872"/>
            <a:ext cx="5760640" cy="36004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7200" b="1" dirty="0">
                <a:solidFill>
                  <a:prstClr val="black"/>
                </a:solidFill>
                <a:latin typeface="Segoe Print" pitchFamily="2" charset="0"/>
              </a:rPr>
              <a:t>Get your whiteboards ready!!</a:t>
            </a:r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2105" y="458605"/>
            <a:ext cx="3481877" cy="2196374"/>
          </a:xfrm>
          <a:prstGeom prst="rect">
            <a:avLst/>
          </a:prstGeom>
        </p:spPr>
      </p:pic>
      <p:pic>
        <p:nvPicPr>
          <p:cNvPr id="5" name="Picture 5" descr="C:\Users\Roger.Bird\Desktop\Big Maths Characters 2013\Squiggleworth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9995" y="4869160"/>
            <a:ext cx="2383987" cy="1686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377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76567" y="2996952"/>
            <a:ext cx="2232248" cy="20882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540794" y="2996952"/>
            <a:ext cx="2232248" cy="20882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2011574" y="764704"/>
            <a:ext cx="8188883" cy="5184576"/>
            <a:chOff x="487573" y="692696"/>
            <a:chExt cx="8188883" cy="5184576"/>
          </a:xfrm>
        </p:grpSpPr>
        <p:grpSp>
          <p:nvGrpSpPr>
            <p:cNvPr id="4" name="Group 3"/>
            <p:cNvGrpSpPr/>
            <p:nvPr/>
          </p:nvGrpSpPr>
          <p:grpSpPr>
            <a:xfrm>
              <a:off x="487573" y="692696"/>
              <a:ext cx="8188883" cy="5184576"/>
              <a:chOff x="487573" y="692696"/>
              <a:chExt cx="8188883" cy="5184576"/>
            </a:xfrm>
          </p:grpSpPr>
          <p:pic>
            <p:nvPicPr>
              <p:cNvPr id="5" name="Picture 4" descr="Screen Clipping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87573" y="692696"/>
                <a:ext cx="8188883" cy="5184576"/>
              </a:xfrm>
              <a:prstGeom prst="rect">
                <a:avLst/>
              </a:prstGeom>
            </p:spPr>
          </p:pic>
          <p:sp>
            <p:nvSpPr>
              <p:cNvPr id="3" name="Rectangle 2"/>
              <p:cNvSpPr/>
              <p:nvPr/>
            </p:nvSpPr>
            <p:spPr>
              <a:xfrm>
                <a:off x="1852568" y="1196752"/>
                <a:ext cx="5599752" cy="432048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cxnSp>
          <p:nvCxnSpPr>
            <p:cNvPr id="11" name="Straight Connector 10"/>
            <p:cNvCxnSpPr>
              <a:stCxn id="3" idx="1"/>
            </p:cNvCxnSpPr>
            <p:nvPr/>
          </p:nvCxnSpPr>
          <p:spPr>
            <a:xfrm>
              <a:off x="1852568" y="3356992"/>
              <a:ext cx="5599751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4644008" y="1196752"/>
              <a:ext cx="0" cy="4176464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" name="Picture 3" descr="C:\Users\Roger.Bird\Desktop\Big Maths Characters 2013\Pim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3797" y="4535518"/>
            <a:ext cx="1642770" cy="2322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5" descr="C:\Users\Roger.Bird\Desktop\Big Maths Characters 2013\Squiggleworth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9995" y="4869160"/>
            <a:ext cx="2383987" cy="1686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7785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76567" y="2996952"/>
            <a:ext cx="2232248" cy="20882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540794" y="2996952"/>
            <a:ext cx="2232248" cy="20882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2011574" y="764704"/>
            <a:ext cx="8188883" cy="5184576"/>
            <a:chOff x="487573" y="692696"/>
            <a:chExt cx="8188883" cy="5184576"/>
          </a:xfrm>
        </p:grpSpPr>
        <p:grpSp>
          <p:nvGrpSpPr>
            <p:cNvPr id="4" name="Group 3"/>
            <p:cNvGrpSpPr/>
            <p:nvPr/>
          </p:nvGrpSpPr>
          <p:grpSpPr>
            <a:xfrm>
              <a:off x="487573" y="692696"/>
              <a:ext cx="8188883" cy="5184576"/>
              <a:chOff x="487573" y="692696"/>
              <a:chExt cx="8188883" cy="5184576"/>
            </a:xfrm>
          </p:grpSpPr>
          <p:pic>
            <p:nvPicPr>
              <p:cNvPr id="5" name="Picture 4" descr="Screen Clipping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87573" y="692696"/>
                <a:ext cx="8188883" cy="5184576"/>
              </a:xfrm>
              <a:prstGeom prst="rect">
                <a:avLst/>
              </a:prstGeom>
            </p:spPr>
          </p:pic>
          <p:sp>
            <p:nvSpPr>
              <p:cNvPr id="3" name="Rectangle 2"/>
              <p:cNvSpPr/>
              <p:nvPr/>
            </p:nvSpPr>
            <p:spPr>
              <a:xfrm>
                <a:off x="1852568" y="1196752"/>
                <a:ext cx="5599752" cy="432048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cxnSp>
          <p:nvCxnSpPr>
            <p:cNvPr id="11" name="Straight Connector 10"/>
            <p:cNvCxnSpPr>
              <a:stCxn id="3" idx="1"/>
            </p:cNvCxnSpPr>
            <p:nvPr/>
          </p:nvCxnSpPr>
          <p:spPr>
            <a:xfrm>
              <a:off x="1852568" y="3356992"/>
              <a:ext cx="5599751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4644008" y="1196752"/>
              <a:ext cx="0" cy="4176464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" name="Picture 3" descr="C:\Users\Roger.Bird\Desktop\Big Maths Characters 2013\Pim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3797" y="4535518"/>
            <a:ext cx="1642770" cy="2322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Rectangle 17"/>
          <p:cNvSpPr/>
          <p:nvPr/>
        </p:nvSpPr>
        <p:spPr>
          <a:xfrm>
            <a:off x="3215681" y="1628800"/>
            <a:ext cx="2664295" cy="136815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b="1" dirty="0" smtClean="0">
                <a:solidFill>
                  <a:prstClr val="black"/>
                </a:solidFill>
                <a:latin typeface="Segoe Print" pitchFamily="2" charset="0"/>
              </a:rPr>
              <a:t>8x8</a:t>
            </a:r>
            <a:endParaRPr lang="en-GB" sz="5400" b="1" dirty="0">
              <a:solidFill>
                <a:prstClr val="black"/>
              </a:solidFill>
              <a:latin typeface="Segoe Print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393352" y="1628800"/>
            <a:ext cx="2664295" cy="136815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b="1" dirty="0" smtClean="0">
                <a:solidFill>
                  <a:prstClr val="black"/>
                </a:solidFill>
                <a:latin typeface="Segoe Print" pitchFamily="2" charset="0"/>
              </a:rPr>
              <a:t>80</a:t>
            </a:r>
            <a:r>
              <a:rPr lang="en-GB" sz="5400" b="1" dirty="0" smtClean="0">
                <a:solidFill>
                  <a:prstClr val="black"/>
                </a:solidFill>
                <a:latin typeface="Segoe Print"/>
              </a:rPr>
              <a:t>÷8</a:t>
            </a:r>
            <a:endParaRPr lang="en-GB" sz="5400" b="1" dirty="0">
              <a:solidFill>
                <a:prstClr val="black"/>
              </a:solidFill>
              <a:latin typeface="Segoe Print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215680" y="3717032"/>
            <a:ext cx="2890334" cy="136815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b="1" dirty="0" smtClean="0">
                <a:solidFill>
                  <a:prstClr val="black"/>
                </a:solidFill>
                <a:latin typeface="Segoe Print" pitchFamily="2" charset="0"/>
              </a:rPr>
              <a:t>8x  </a:t>
            </a:r>
            <a:r>
              <a:rPr lang="en-GB" sz="1000" b="1" dirty="0" smtClean="0">
                <a:solidFill>
                  <a:prstClr val="black"/>
                </a:solidFill>
                <a:latin typeface="Segoe Print" pitchFamily="2" charset="0"/>
              </a:rPr>
              <a:t> </a:t>
            </a:r>
            <a:r>
              <a:rPr lang="en-GB" sz="4800" b="1" dirty="0" smtClean="0">
                <a:solidFill>
                  <a:prstClr val="black"/>
                </a:solidFill>
                <a:latin typeface="Segoe Print" pitchFamily="2" charset="0"/>
              </a:rPr>
              <a:t>=96</a:t>
            </a:r>
            <a:endParaRPr lang="en-GB" sz="4800" b="1" dirty="0">
              <a:solidFill>
                <a:prstClr val="black"/>
              </a:solidFill>
              <a:latin typeface="Segoe Print" pitchFamily="2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240017" y="3789040"/>
            <a:ext cx="2785501" cy="129614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b="1" dirty="0" smtClean="0">
                <a:solidFill>
                  <a:prstClr val="black"/>
                </a:solidFill>
                <a:latin typeface="Segoe Print" pitchFamily="2" charset="0"/>
              </a:rPr>
              <a:t>48</a:t>
            </a:r>
            <a:r>
              <a:rPr lang="en-GB" sz="4800" b="1" dirty="0" smtClean="0">
                <a:solidFill>
                  <a:prstClr val="black"/>
                </a:solidFill>
                <a:latin typeface="Segoe Print"/>
              </a:rPr>
              <a:t>÷</a:t>
            </a:r>
            <a:r>
              <a:rPr lang="en-GB" sz="4800" b="1" dirty="0" smtClean="0">
                <a:solidFill>
                  <a:prstClr val="black"/>
                </a:solidFill>
                <a:latin typeface="Segoe Print" pitchFamily="2" charset="0"/>
              </a:rPr>
              <a:t>  </a:t>
            </a:r>
            <a:r>
              <a:rPr lang="en-GB" sz="4800" b="1" dirty="0" smtClean="0">
                <a:solidFill>
                  <a:prstClr val="black"/>
                </a:solidFill>
                <a:latin typeface="Segoe Print" pitchFamily="2" charset="0"/>
              </a:rPr>
              <a:t>=8</a:t>
            </a:r>
            <a:endParaRPr lang="en-GB" sz="4800" b="1" dirty="0">
              <a:solidFill>
                <a:prstClr val="black"/>
              </a:solidFill>
              <a:latin typeface="Segoe Print" pitchFamily="2" charset="0"/>
            </a:endParaRPr>
          </a:p>
        </p:txBody>
      </p:sp>
      <p:pic>
        <p:nvPicPr>
          <p:cNvPr id="9" name="Picture 5" descr="C:\Users\Roger.Bird\Desktop\Big Maths Characters 2013\Squiggleworth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9995" y="4869160"/>
            <a:ext cx="2383987" cy="1686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4228799" y="4149080"/>
            <a:ext cx="432048" cy="43204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7632767" y="4185084"/>
            <a:ext cx="432048" cy="43204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 rot="21262074">
            <a:off x="2547501" y="1133145"/>
            <a:ext cx="7241017" cy="418677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b="1" dirty="0">
                <a:solidFill>
                  <a:prstClr val="white"/>
                </a:solidFill>
                <a:latin typeface="Segoe Print" pitchFamily="2" charset="0"/>
              </a:rPr>
              <a:t>Time’s up!</a:t>
            </a:r>
          </a:p>
        </p:txBody>
      </p:sp>
    </p:spTree>
    <p:extLst>
      <p:ext uri="{BB962C8B-B14F-4D97-AF65-F5344CB8AC3E}">
        <p14:creationId xmlns:p14="http://schemas.microsoft.com/office/powerpoint/2010/main" val="707993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76567" y="2996952"/>
            <a:ext cx="2232248" cy="20882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540794" y="2996952"/>
            <a:ext cx="2232248" cy="20882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2011574" y="764704"/>
            <a:ext cx="8188883" cy="5184576"/>
            <a:chOff x="487573" y="692696"/>
            <a:chExt cx="8188883" cy="5184576"/>
          </a:xfrm>
        </p:grpSpPr>
        <p:grpSp>
          <p:nvGrpSpPr>
            <p:cNvPr id="4" name="Group 3"/>
            <p:cNvGrpSpPr/>
            <p:nvPr/>
          </p:nvGrpSpPr>
          <p:grpSpPr>
            <a:xfrm>
              <a:off x="487573" y="692696"/>
              <a:ext cx="8188883" cy="5184576"/>
              <a:chOff x="487573" y="692696"/>
              <a:chExt cx="8188883" cy="5184576"/>
            </a:xfrm>
          </p:grpSpPr>
          <p:pic>
            <p:nvPicPr>
              <p:cNvPr id="5" name="Picture 4" descr="Screen Clipping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87573" y="692696"/>
                <a:ext cx="8188883" cy="5184576"/>
              </a:xfrm>
              <a:prstGeom prst="rect">
                <a:avLst/>
              </a:prstGeom>
            </p:spPr>
          </p:pic>
          <p:sp>
            <p:nvSpPr>
              <p:cNvPr id="3" name="Rectangle 2"/>
              <p:cNvSpPr/>
              <p:nvPr/>
            </p:nvSpPr>
            <p:spPr>
              <a:xfrm>
                <a:off x="1852568" y="1196752"/>
                <a:ext cx="5599752" cy="432048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cxnSp>
          <p:nvCxnSpPr>
            <p:cNvPr id="11" name="Straight Connector 10"/>
            <p:cNvCxnSpPr>
              <a:stCxn id="3" idx="1"/>
            </p:cNvCxnSpPr>
            <p:nvPr/>
          </p:nvCxnSpPr>
          <p:spPr>
            <a:xfrm>
              <a:off x="1852568" y="3356992"/>
              <a:ext cx="5599751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4644008" y="1196752"/>
              <a:ext cx="0" cy="4176464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" name="Picture 3" descr="C:\Users\Roger.Bird\Desktop\Big Maths Characters 2013\Pim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3797" y="4535518"/>
            <a:ext cx="1642770" cy="2322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Rectangle 17"/>
          <p:cNvSpPr/>
          <p:nvPr/>
        </p:nvSpPr>
        <p:spPr>
          <a:xfrm>
            <a:off x="3215681" y="1628800"/>
            <a:ext cx="2664295" cy="136815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200" b="1" dirty="0" smtClean="0">
                <a:solidFill>
                  <a:prstClr val="black"/>
                </a:solidFill>
                <a:latin typeface="Segoe Print" pitchFamily="2" charset="0"/>
              </a:rPr>
              <a:t>64</a:t>
            </a:r>
            <a:endParaRPr lang="en-GB" sz="7200" b="1" dirty="0">
              <a:solidFill>
                <a:prstClr val="black"/>
              </a:solidFill>
              <a:latin typeface="Segoe Print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393352" y="1628800"/>
            <a:ext cx="2664295" cy="136815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200" b="1" dirty="0" smtClean="0">
                <a:solidFill>
                  <a:prstClr val="black"/>
                </a:solidFill>
                <a:latin typeface="Segoe Print" pitchFamily="2" charset="0"/>
              </a:rPr>
              <a:t>10</a:t>
            </a:r>
            <a:endParaRPr lang="en-GB" sz="7200" b="1" dirty="0">
              <a:solidFill>
                <a:prstClr val="black"/>
              </a:solidFill>
              <a:latin typeface="Segoe Print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215680" y="3717032"/>
            <a:ext cx="2890334" cy="136815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200" b="1" dirty="0" smtClean="0">
                <a:solidFill>
                  <a:prstClr val="black"/>
                </a:solidFill>
                <a:latin typeface="Segoe Print" pitchFamily="2" charset="0"/>
              </a:rPr>
              <a:t>12</a:t>
            </a:r>
            <a:endParaRPr lang="en-GB" sz="7200" b="1" dirty="0">
              <a:solidFill>
                <a:prstClr val="black"/>
              </a:solidFill>
              <a:latin typeface="Segoe Print" pitchFamily="2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215580" y="3797650"/>
            <a:ext cx="2785501" cy="129614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200" b="1" dirty="0" smtClean="0">
                <a:solidFill>
                  <a:prstClr val="black"/>
                </a:solidFill>
                <a:latin typeface="Segoe Print" pitchFamily="2" charset="0"/>
              </a:rPr>
              <a:t>6</a:t>
            </a:r>
            <a:endParaRPr lang="en-GB" sz="7200" b="1" dirty="0">
              <a:solidFill>
                <a:prstClr val="black"/>
              </a:solidFill>
              <a:latin typeface="Segoe Print" pitchFamily="2" charset="0"/>
            </a:endParaRPr>
          </a:p>
        </p:txBody>
      </p:sp>
      <p:pic>
        <p:nvPicPr>
          <p:cNvPr id="9" name="Picture 5" descr="C:\Users\Roger.Bird\Desktop\Big Maths Characters 2013\Squiggleworth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9995" y="4869160"/>
            <a:ext cx="2383987" cy="1686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3677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2207568" y="1295574"/>
            <a:ext cx="5113560" cy="388843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7200" b="1" dirty="0">
                <a:solidFill>
                  <a:prstClr val="black"/>
                </a:solidFill>
                <a:latin typeface="Segoe Print" pitchFamily="2" charset="0"/>
              </a:rPr>
              <a:t>Let’s try that again.</a:t>
            </a:r>
          </a:p>
        </p:txBody>
      </p:sp>
      <p:pic>
        <p:nvPicPr>
          <p:cNvPr id="5" name="Picture 5" descr="C:\Users\Roger.Bird\Desktop\Big Maths Characters 2013\Squiggleworth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9995" y="4869160"/>
            <a:ext cx="2383987" cy="1686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3756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76567" y="2996952"/>
            <a:ext cx="2232248" cy="20882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540794" y="2996952"/>
            <a:ext cx="2232248" cy="20882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2011574" y="764704"/>
            <a:ext cx="8188883" cy="5184576"/>
            <a:chOff x="487573" y="692696"/>
            <a:chExt cx="8188883" cy="5184576"/>
          </a:xfrm>
        </p:grpSpPr>
        <p:grpSp>
          <p:nvGrpSpPr>
            <p:cNvPr id="4" name="Group 3"/>
            <p:cNvGrpSpPr/>
            <p:nvPr/>
          </p:nvGrpSpPr>
          <p:grpSpPr>
            <a:xfrm>
              <a:off x="487573" y="692696"/>
              <a:ext cx="8188883" cy="5184576"/>
              <a:chOff x="487573" y="692696"/>
              <a:chExt cx="8188883" cy="5184576"/>
            </a:xfrm>
          </p:grpSpPr>
          <p:pic>
            <p:nvPicPr>
              <p:cNvPr id="5" name="Picture 4" descr="Screen Clipping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87573" y="692696"/>
                <a:ext cx="8188883" cy="5184576"/>
              </a:xfrm>
              <a:prstGeom prst="rect">
                <a:avLst/>
              </a:prstGeom>
            </p:spPr>
          </p:pic>
          <p:sp>
            <p:nvSpPr>
              <p:cNvPr id="3" name="Rectangle 2"/>
              <p:cNvSpPr/>
              <p:nvPr/>
            </p:nvSpPr>
            <p:spPr>
              <a:xfrm>
                <a:off x="1852568" y="1196752"/>
                <a:ext cx="5599752" cy="432048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cxnSp>
          <p:nvCxnSpPr>
            <p:cNvPr id="11" name="Straight Connector 10"/>
            <p:cNvCxnSpPr>
              <a:stCxn id="3" idx="1"/>
            </p:cNvCxnSpPr>
            <p:nvPr/>
          </p:nvCxnSpPr>
          <p:spPr>
            <a:xfrm>
              <a:off x="1852568" y="3356992"/>
              <a:ext cx="5599751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4644008" y="1196752"/>
              <a:ext cx="0" cy="4176464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" name="Picture 3" descr="C:\Users\Roger.Bird\Desktop\Big Maths Characters 2013\Pim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3797" y="4535518"/>
            <a:ext cx="1642770" cy="2322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5" descr="C:\Users\Roger.Bird\Desktop\Big Maths Characters 2013\Squiggleworth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9995" y="4869160"/>
            <a:ext cx="2383987" cy="1686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8182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76567" y="2996952"/>
            <a:ext cx="2232248" cy="20882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540794" y="2996952"/>
            <a:ext cx="2232248" cy="20882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2011574" y="764704"/>
            <a:ext cx="8188883" cy="5184576"/>
            <a:chOff x="487573" y="692696"/>
            <a:chExt cx="8188883" cy="5184576"/>
          </a:xfrm>
        </p:grpSpPr>
        <p:grpSp>
          <p:nvGrpSpPr>
            <p:cNvPr id="4" name="Group 3"/>
            <p:cNvGrpSpPr/>
            <p:nvPr/>
          </p:nvGrpSpPr>
          <p:grpSpPr>
            <a:xfrm>
              <a:off x="487573" y="692696"/>
              <a:ext cx="8188883" cy="5184576"/>
              <a:chOff x="487573" y="692696"/>
              <a:chExt cx="8188883" cy="5184576"/>
            </a:xfrm>
          </p:grpSpPr>
          <p:pic>
            <p:nvPicPr>
              <p:cNvPr id="5" name="Picture 4" descr="Screen Clipping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87573" y="692696"/>
                <a:ext cx="8188883" cy="5184576"/>
              </a:xfrm>
              <a:prstGeom prst="rect">
                <a:avLst/>
              </a:prstGeom>
            </p:spPr>
          </p:pic>
          <p:sp>
            <p:nvSpPr>
              <p:cNvPr id="3" name="Rectangle 2"/>
              <p:cNvSpPr/>
              <p:nvPr/>
            </p:nvSpPr>
            <p:spPr>
              <a:xfrm>
                <a:off x="1852568" y="1196752"/>
                <a:ext cx="5599752" cy="432048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cxnSp>
          <p:nvCxnSpPr>
            <p:cNvPr id="11" name="Straight Connector 10"/>
            <p:cNvCxnSpPr>
              <a:stCxn id="3" idx="1"/>
            </p:cNvCxnSpPr>
            <p:nvPr/>
          </p:nvCxnSpPr>
          <p:spPr>
            <a:xfrm>
              <a:off x="1852568" y="3356992"/>
              <a:ext cx="5599751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4644008" y="1196752"/>
              <a:ext cx="0" cy="4176464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" name="Picture 3" descr="C:\Users\Roger.Bird\Desktop\Big Maths Characters 2013\Pim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3797" y="4535518"/>
            <a:ext cx="1642770" cy="2322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Rectangle 17"/>
          <p:cNvSpPr/>
          <p:nvPr/>
        </p:nvSpPr>
        <p:spPr>
          <a:xfrm>
            <a:off x="3215681" y="1628800"/>
            <a:ext cx="2664295" cy="136815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b="1" dirty="0" smtClean="0">
                <a:solidFill>
                  <a:prstClr val="black"/>
                </a:solidFill>
                <a:latin typeface="Segoe Print" pitchFamily="2" charset="0"/>
              </a:rPr>
              <a:t>11x8</a:t>
            </a:r>
            <a:endParaRPr lang="en-GB" sz="5400" b="1" baseline="38000" dirty="0">
              <a:solidFill>
                <a:prstClr val="black"/>
              </a:solidFill>
              <a:latin typeface="Segoe Print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393352" y="1628800"/>
            <a:ext cx="2664295" cy="136815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b="1" dirty="0" smtClean="0">
                <a:solidFill>
                  <a:prstClr val="black"/>
                </a:solidFill>
                <a:latin typeface="Segoe Print" pitchFamily="2" charset="0"/>
              </a:rPr>
              <a:t>72÷8</a:t>
            </a:r>
            <a:endParaRPr lang="en-GB" sz="5400" b="1" dirty="0">
              <a:solidFill>
                <a:prstClr val="black"/>
              </a:solidFill>
              <a:latin typeface="Segoe Print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063043" y="3717032"/>
            <a:ext cx="3104963" cy="13681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 smtClean="0">
                <a:solidFill>
                  <a:prstClr val="black"/>
                </a:solidFill>
                <a:latin typeface="Segoe Print" pitchFamily="2" charset="0"/>
              </a:rPr>
              <a:t>  </a:t>
            </a:r>
            <a:r>
              <a:rPr lang="en-GB" sz="4800" b="1" dirty="0" smtClean="0">
                <a:solidFill>
                  <a:prstClr val="black"/>
                </a:solidFill>
                <a:latin typeface="Segoe Print" pitchFamily="2" charset="0"/>
              </a:rPr>
              <a:t>8x   =56</a:t>
            </a:r>
            <a:endParaRPr lang="en-GB" sz="4800" b="1" dirty="0">
              <a:solidFill>
                <a:prstClr val="black"/>
              </a:solidFill>
              <a:latin typeface="Segoe Print" pitchFamily="2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240016" y="3789040"/>
            <a:ext cx="2817630" cy="129614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b="1" dirty="0" smtClean="0">
                <a:solidFill>
                  <a:prstClr val="black"/>
                </a:solidFill>
                <a:latin typeface="Segoe Print" pitchFamily="2" charset="0"/>
              </a:rPr>
              <a:t>32</a:t>
            </a:r>
            <a:r>
              <a:rPr lang="en-GB" sz="4400" b="1" dirty="0" smtClean="0">
                <a:solidFill>
                  <a:prstClr val="black"/>
                </a:solidFill>
                <a:latin typeface="Segoe Print"/>
              </a:rPr>
              <a:t>÷  </a:t>
            </a:r>
            <a:r>
              <a:rPr lang="en-GB" sz="4400" b="1" dirty="0" smtClean="0">
                <a:solidFill>
                  <a:prstClr val="black"/>
                </a:solidFill>
                <a:latin typeface="Segoe Print" pitchFamily="2" charset="0"/>
              </a:rPr>
              <a:t> </a:t>
            </a:r>
            <a:r>
              <a:rPr lang="en-GB" sz="4400" b="1" dirty="0" smtClean="0">
                <a:solidFill>
                  <a:prstClr val="black"/>
                </a:solidFill>
                <a:latin typeface="Segoe Print" pitchFamily="2" charset="0"/>
              </a:rPr>
              <a:t>=8</a:t>
            </a:r>
            <a:endParaRPr lang="en-GB" sz="4400" b="1" dirty="0">
              <a:solidFill>
                <a:prstClr val="black"/>
              </a:solidFill>
              <a:latin typeface="Segoe Print" pitchFamily="2" charset="0"/>
            </a:endParaRPr>
          </a:p>
        </p:txBody>
      </p:sp>
      <p:pic>
        <p:nvPicPr>
          <p:cNvPr id="9" name="Picture 5" descr="C:\Users\Roger.Bird\Desktop\Big Maths Characters 2013\Squiggleworth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9995" y="4869160"/>
            <a:ext cx="2383987" cy="1686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4212013" y="4149080"/>
            <a:ext cx="432048" cy="43204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7623700" y="4221088"/>
            <a:ext cx="432048" cy="43204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 rot="21262074">
            <a:off x="2485505" y="931400"/>
            <a:ext cx="7241017" cy="418677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b="1" dirty="0">
                <a:solidFill>
                  <a:prstClr val="white"/>
                </a:solidFill>
                <a:latin typeface="Segoe Print" pitchFamily="2" charset="0"/>
              </a:rPr>
              <a:t>Time’s up!</a:t>
            </a:r>
          </a:p>
        </p:txBody>
      </p:sp>
    </p:spTree>
    <p:extLst>
      <p:ext uri="{BB962C8B-B14F-4D97-AF65-F5344CB8AC3E}">
        <p14:creationId xmlns:p14="http://schemas.microsoft.com/office/powerpoint/2010/main" val="4244280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 bwMode="auto">
          <a:xfrm>
            <a:off x="1789579" y="620689"/>
            <a:ext cx="1596069" cy="1990375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6000" b="1" dirty="0">
                <a:solidFill>
                  <a:srgbClr val="EEECE1"/>
                </a:solidFill>
                <a:latin typeface="Verdana" pitchFamily="34" charset="0"/>
              </a:rPr>
              <a:t>8</a:t>
            </a:r>
          </a:p>
        </p:txBody>
      </p:sp>
      <p:sp>
        <p:nvSpPr>
          <p:cNvPr id="6" name="Rounded Rectangle 5"/>
          <p:cNvSpPr/>
          <p:nvPr/>
        </p:nvSpPr>
        <p:spPr bwMode="auto">
          <a:xfrm>
            <a:off x="7104113" y="3861049"/>
            <a:ext cx="1596069" cy="1990375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6000" b="1" dirty="0">
                <a:solidFill>
                  <a:srgbClr val="EEECE1"/>
                </a:solidFill>
                <a:latin typeface="Verdana" pitchFamily="34" charset="0"/>
              </a:rPr>
              <a:t>72</a:t>
            </a:r>
          </a:p>
        </p:txBody>
      </p:sp>
      <p:sp>
        <p:nvSpPr>
          <p:cNvPr id="7" name="Rounded Rectangle 6"/>
          <p:cNvSpPr/>
          <p:nvPr/>
        </p:nvSpPr>
        <p:spPr bwMode="auto">
          <a:xfrm>
            <a:off x="8904312" y="3861049"/>
            <a:ext cx="1596069" cy="1990375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6000" b="1" dirty="0">
                <a:solidFill>
                  <a:srgbClr val="EEECE1"/>
                </a:solidFill>
                <a:latin typeface="Verdana" pitchFamily="34" charset="0"/>
              </a:rPr>
              <a:t>80</a:t>
            </a:r>
          </a:p>
        </p:txBody>
      </p:sp>
      <p:sp>
        <p:nvSpPr>
          <p:cNvPr id="8" name="Rounded Rectangle 7"/>
          <p:cNvSpPr/>
          <p:nvPr/>
        </p:nvSpPr>
        <p:spPr bwMode="auto">
          <a:xfrm>
            <a:off x="3532226" y="620689"/>
            <a:ext cx="1596069" cy="1990375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6000" b="1" dirty="0">
                <a:solidFill>
                  <a:srgbClr val="EEECE1"/>
                </a:solidFill>
                <a:latin typeface="Verdana" pitchFamily="34" charset="0"/>
              </a:rPr>
              <a:t>16</a:t>
            </a:r>
          </a:p>
        </p:txBody>
      </p:sp>
      <p:sp>
        <p:nvSpPr>
          <p:cNvPr id="9" name="Rounded Rectangle 8"/>
          <p:cNvSpPr/>
          <p:nvPr/>
        </p:nvSpPr>
        <p:spPr bwMode="auto">
          <a:xfrm>
            <a:off x="5303913" y="620689"/>
            <a:ext cx="1596069" cy="1990375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6000" b="1" dirty="0">
                <a:solidFill>
                  <a:srgbClr val="EEECE1"/>
                </a:solidFill>
                <a:latin typeface="Verdana" pitchFamily="34" charset="0"/>
              </a:rPr>
              <a:t>24</a:t>
            </a:r>
          </a:p>
        </p:txBody>
      </p:sp>
      <p:sp>
        <p:nvSpPr>
          <p:cNvPr id="10" name="Rounded Rectangle 9"/>
          <p:cNvSpPr/>
          <p:nvPr/>
        </p:nvSpPr>
        <p:spPr bwMode="auto">
          <a:xfrm>
            <a:off x="7104113" y="620688"/>
            <a:ext cx="1596069" cy="1990375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6000" b="1" dirty="0">
                <a:solidFill>
                  <a:srgbClr val="EEECE1"/>
                </a:solidFill>
                <a:latin typeface="Verdana" pitchFamily="34" charset="0"/>
              </a:rPr>
              <a:t>32</a:t>
            </a:r>
          </a:p>
        </p:txBody>
      </p:sp>
      <p:sp>
        <p:nvSpPr>
          <p:cNvPr id="11" name="Rounded Rectangle 10"/>
          <p:cNvSpPr/>
          <p:nvPr/>
        </p:nvSpPr>
        <p:spPr bwMode="auto">
          <a:xfrm>
            <a:off x="8904313" y="620689"/>
            <a:ext cx="1596069" cy="1990375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6000" b="1" dirty="0">
                <a:solidFill>
                  <a:srgbClr val="EEECE1"/>
                </a:solidFill>
                <a:latin typeface="Verdana" pitchFamily="34" charset="0"/>
              </a:rPr>
              <a:t>40</a:t>
            </a:r>
          </a:p>
        </p:txBody>
      </p:sp>
      <p:sp>
        <p:nvSpPr>
          <p:cNvPr id="12" name="Rounded Rectangle 11"/>
          <p:cNvSpPr/>
          <p:nvPr/>
        </p:nvSpPr>
        <p:spPr bwMode="auto">
          <a:xfrm>
            <a:off x="1773860" y="3865389"/>
            <a:ext cx="1596069" cy="1990375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6000" b="1" dirty="0">
                <a:solidFill>
                  <a:srgbClr val="EEECE1"/>
                </a:solidFill>
                <a:latin typeface="Verdana" pitchFamily="34" charset="0"/>
              </a:rPr>
              <a:t>48</a:t>
            </a:r>
          </a:p>
        </p:txBody>
      </p:sp>
      <p:sp>
        <p:nvSpPr>
          <p:cNvPr id="13" name="Rounded Rectangle 12"/>
          <p:cNvSpPr/>
          <p:nvPr/>
        </p:nvSpPr>
        <p:spPr bwMode="auto">
          <a:xfrm>
            <a:off x="3538048" y="3861049"/>
            <a:ext cx="1596069" cy="1990375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6000" b="1" dirty="0">
                <a:solidFill>
                  <a:srgbClr val="EEECE1"/>
                </a:solidFill>
                <a:latin typeface="Verdana" pitchFamily="34" charset="0"/>
              </a:rPr>
              <a:t>56</a:t>
            </a:r>
          </a:p>
        </p:txBody>
      </p:sp>
      <p:sp>
        <p:nvSpPr>
          <p:cNvPr id="14" name="Rounded Rectangle 13"/>
          <p:cNvSpPr/>
          <p:nvPr/>
        </p:nvSpPr>
        <p:spPr bwMode="auto">
          <a:xfrm>
            <a:off x="5303913" y="3861049"/>
            <a:ext cx="1596069" cy="1990375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6000" b="1" dirty="0">
                <a:solidFill>
                  <a:srgbClr val="EEECE1"/>
                </a:solidFill>
                <a:latin typeface="Verdana" pitchFamily="34" charset="0"/>
              </a:rPr>
              <a:t>64</a:t>
            </a:r>
          </a:p>
        </p:txBody>
      </p:sp>
      <p:pic>
        <p:nvPicPr>
          <p:cNvPr id="15" name="Picture 4" descr="C:\Users\Roger.Bird\Desktop\Big Maths Characters 2013\Count_Fourway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8446" y="4751557"/>
            <a:ext cx="1641584" cy="2320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1818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76567" y="2996952"/>
            <a:ext cx="2232248" cy="20882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540794" y="2996952"/>
            <a:ext cx="2232248" cy="20882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2011574" y="764704"/>
            <a:ext cx="8188883" cy="5184576"/>
            <a:chOff x="487573" y="692696"/>
            <a:chExt cx="8188883" cy="5184576"/>
          </a:xfrm>
        </p:grpSpPr>
        <p:grpSp>
          <p:nvGrpSpPr>
            <p:cNvPr id="4" name="Group 3"/>
            <p:cNvGrpSpPr/>
            <p:nvPr/>
          </p:nvGrpSpPr>
          <p:grpSpPr>
            <a:xfrm>
              <a:off x="487573" y="692696"/>
              <a:ext cx="8188883" cy="5184576"/>
              <a:chOff x="487573" y="692696"/>
              <a:chExt cx="8188883" cy="5184576"/>
            </a:xfrm>
          </p:grpSpPr>
          <p:pic>
            <p:nvPicPr>
              <p:cNvPr id="5" name="Picture 4" descr="Screen Clipping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87573" y="692696"/>
                <a:ext cx="8188883" cy="5184576"/>
              </a:xfrm>
              <a:prstGeom prst="rect">
                <a:avLst/>
              </a:prstGeom>
            </p:spPr>
          </p:pic>
          <p:sp>
            <p:nvSpPr>
              <p:cNvPr id="3" name="Rectangle 2"/>
              <p:cNvSpPr/>
              <p:nvPr/>
            </p:nvSpPr>
            <p:spPr>
              <a:xfrm>
                <a:off x="1852568" y="1196752"/>
                <a:ext cx="5599752" cy="432048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cxnSp>
          <p:nvCxnSpPr>
            <p:cNvPr id="11" name="Straight Connector 10"/>
            <p:cNvCxnSpPr>
              <a:stCxn id="3" idx="1"/>
            </p:cNvCxnSpPr>
            <p:nvPr/>
          </p:nvCxnSpPr>
          <p:spPr>
            <a:xfrm>
              <a:off x="1852568" y="3356992"/>
              <a:ext cx="5599751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4644008" y="1196752"/>
              <a:ext cx="0" cy="4176464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" name="Picture 3" descr="C:\Users\Roger.Bird\Desktop\Big Maths Characters 2013\Pim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3797" y="4535518"/>
            <a:ext cx="1642770" cy="2322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Rectangle 17"/>
          <p:cNvSpPr/>
          <p:nvPr/>
        </p:nvSpPr>
        <p:spPr>
          <a:xfrm>
            <a:off x="3215681" y="1628800"/>
            <a:ext cx="2664295" cy="136815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200" b="1" dirty="0" smtClean="0">
                <a:solidFill>
                  <a:prstClr val="black"/>
                </a:solidFill>
                <a:latin typeface="Segoe Print" pitchFamily="2" charset="0"/>
              </a:rPr>
              <a:t>88</a:t>
            </a:r>
            <a:endParaRPr lang="en-GB" sz="7200" b="1" dirty="0">
              <a:solidFill>
                <a:prstClr val="black"/>
              </a:solidFill>
              <a:latin typeface="Segoe Print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393352" y="1628800"/>
            <a:ext cx="3159033" cy="122413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200" b="1" dirty="0" smtClean="0">
                <a:solidFill>
                  <a:prstClr val="black"/>
                </a:solidFill>
                <a:latin typeface="Segoe Print" pitchFamily="2" charset="0"/>
              </a:rPr>
              <a:t>9</a:t>
            </a:r>
            <a:endParaRPr lang="en-GB" sz="7200" b="1" dirty="0">
              <a:solidFill>
                <a:prstClr val="black"/>
              </a:solidFill>
              <a:latin typeface="Segoe Print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215680" y="3717032"/>
            <a:ext cx="2890334" cy="136815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200" b="1" dirty="0" smtClean="0">
                <a:solidFill>
                  <a:prstClr val="black"/>
                </a:solidFill>
                <a:latin typeface="Segoe Print" pitchFamily="2" charset="0"/>
              </a:rPr>
              <a:t>7</a:t>
            </a:r>
            <a:endParaRPr lang="en-GB" sz="7200" b="1" dirty="0">
              <a:solidFill>
                <a:prstClr val="black"/>
              </a:solidFill>
              <a:latin typeface="Segoe Print" pitchFamily="2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215580" y="3797650"/>
            <a:ext cx="2785501" cy="129614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200" b="1" dirty="0" smtClean="0">
                <a:solidFill>
                  <a:prstClr val="black"/>
                </a:solidFill>
                <a:latin typeface="Segoe Print" pitchFamily="2" charset="0"/>
              </a:rPr>
              <a:t>4</a:t>
            </a:r>
            <a:endParaRPr lang="en-GB" sz="7200" b="1" dirty="0">
              <a:solidFill>
                <a:prstClr val="black"/>
              </a:solidFill>
              <a:latin typeface="Segoe Print" pitchFamily="2" charset="0"/>
            </a:endParaRPr>
          </a:p>
        </p:txBody>
      </p:sp>
      <p:pic>
        <p:nvPicPr>
          <p:cNvPr id="9" name="Picture 5" descr="C:\Users\Roger.Bird\Desktop\Big Maths Characters 2013\Squiggleworth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9995" y="4869160"/>
            <a:ext cx="2383987" cy="1686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731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 bwMode="auto">
          <a:xfrm>
            <a:off x="1789579" y="620689"/>
            <a:ext cx="1596069" cy="1990375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6000" b="1" dirty="0">
                <a:solidFill>
                  <a:srgbClr val="EEECE1"/>
                </a:solidFill>
                <a:latin typeface="Verdana" pitchFamily="34" charset="0"/>
              </a:rPr>
              <a:t>8</a:t>
            </a:r>
          </a:p>
        </p:txBody>
      </p:sp>
      <p:sp>
        <p:nvSpPr>
          <p:cNvPr id="6" name="Rounded Rectangle 5"/>
          <p:cNvSpPr/>
          <p:nvPr/>
        </p:nvSpPr>
        <p:spPr bwMode="auto">
          <a:xfrm>
            <a:off x="7104113" y="3861049"/>
            <a:ext cx="1596069" cy="1990375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6000" b="1" dirty="0">
                <a:solidFill>
                  <a:srgbClr val="EEECE1"/>
                </a:solidFill>
                <a:latin typeface="Verdana" pitchFamily="34" charset="0"/>
              </a:rPr>
              <a:t>72</a:t>
            </a:r>
          </a:p>
        </p:txBody>
      </p:sp>
      <p:sp>
        <p:nvSpPr>
          <p:cNvPr id="7" name="Rounded Rectangle 6"/>
          <p:cNvSpPr/>
          <p:nvPr/>
        </p:nvSpPr>
        <p:spPr bwMode="auto">
          <a:xfrm>
            <a:off x="8904312" y="3861049"/>
            <a:ext cx="1596069" cy="1990375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6000" b="1" dirty="0">
                <a:solidFill>
                  <a:srgbClr val="EEECE1"/>
                </a:solidFill>
                <a:latin typeface="Verdana" pitchFamily="34" charset="0"/>
              </a:rPr>
              <a:t>80</a:t>
            </a:r>
          </a:p>
        </p:txBody>
      </p:sp>
      <p:sp>
        <p:nvSpPr>
          <p:cNvPr id="8" name="Rounded Rectangle 7"/>
          <p:cNvSpPr/>
          <p:nvPr/>
        </p:nvSpPr>
        <p:spPr bwMode="auto">
          <a:xfrm>
            <a:off x="3532226" y="620689"/>
            <a:ext cx="1596069" cy="1990375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6000" b="1" dirty="0">
                <a:solidFill>
                  <a:srgbClr val="EEECE1"/>
                </a:solidFill>
                <a:latin typeface="Verdana" pitchFamily="34" charset="0"/>
              </a:rPr>
              <a:t>16</a:t>
            </a:r>
          </a:p>
        </p:txBody>
      </p:sp>
      <p:sp>
        <p:nvSpPr>
          <p:cNvPr id="9" name="Rounded Rectangle 8"/>
          <p:cNvSpPr/>
          <p:nvPr/>
        </p:nvSpPr>
        <p:spPr bwMode="auto">
          <a:xfrm>
            <a:off x="5303913" y="620689"/>
            <a:ext cx="1596069" cy="1990375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6000" b="1" dirty="0">
                <a:solidFill>
                  <a:srgbClr val="EEECE1"/>
                </a:solidFill>
                <a:latin typeface="Verdana" pitchFamily="34" charset="0"/>
              </a:rPr>
              <a:t>24</a:t>
            </a:r>
          </a:p>
        </p:txBody>
      </p:sp>
      <p:sp>
        <p:nvSpPr>
          <p:cNvPr id="10" name="Rounded Rectangle 9"/>
          <p:cNvSpPr/>
          <p:nvPr/>
        </p:nvSpPr>
        <p:spPr bwMode="auto">
          <a:xfrm>
            <a:off x="7104113" y="620688"/>
            <a:ext cx="1596069" cy="1990375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6000" b="1" dirty="0">
                <a:solidFill>
                  <a:srgbClr val="EEECE1"/>
                </a:solidFill>
                <a:latin typeface="Verdana" pitchFamily="34" charset="0"/>
              </a:rPr>
              <a:t>32</a:t>
            </a:r>
          </a:p>
        </p:txBody>
      </p:sp>
      <p:sp>
        <p:nvSpPr>
          <p:cNvPr id="11" name="Rounded Rectangle 10"/>
          <p:cNvSpPr/>
          <p:nvPr/>
        </p:nvSpPr>
        <p:spPr bwMode="auto">
          <a:xfrm>
            <a:off x="8904313" y="620689"/>
            <a:ext cx="1596069" cy="1990375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6000" b="1" dirty="0">
                <a:solidFill>
                  <a:srgbClr val="EEECE1"/>
                </a:solidFill>
                <a:latin typeface="Verdana" pitchFamily="34" charset="0"/>
              </a:rPr>
              <a:t>40</a:t>
            </a:r>
          </a:p>
        </p:txBody>
      </p:sp>
      <p:sp>
        <p:nvSpPr>
          <p:cNvPr id="12" name="Rounded Rectangle 11"/>
          <p:cNvSpPr/>
          <p:nvPr/>
        </p:nvSpPr>
        <p:spPr bwMode="auto">
          <a:xfrm>
            <a:off x="1773860" y="3865389"/>
            <a:ext cx="1596069" cy="1990375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6000" b="1" dirty="0">
                <a:solidFill>
                  <a:srgbClr val="EEECE1"/>
                </a:solidFill>
                <a:latin typeface="Verdana" pitchFamily="34" charset="0"/>
              </a:rPr>
              <a:t>48</a:t>
            </a:r>
          </a:p>
        </p:txBody>
      </p:sp>
      <p:sp>
        <p:nvSpPr>
          <p:cNvPr id="13" name="Rounded Rectangle 12"/>
          <p:cNvSpPr/>
          <p:nvPr/>
        </p:nvSpPr>
        <p:spPr bwMode="auto">
          <a:xfrm>
            <a:off x="3538048" y="3861049"/>
            <a:ext cx="1596069" cy="1990375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6000" b="1" dirty="0">
                <a:solidFill>
                  <a:srgbClr val="EEECE1"/>
                </a:solidFill>
                <a:latin typeface="Verdana" pitchFamily="34" charset="0"/>
              </a:rPr>
              <a:t>56</a:t>
            </a:r>
          </a:p>
        </p:txBody>
      </p:sp>
      <p:sp>
        <p:nvSpPr>
          <p:cNvPr id="14" name="Rounded Rectangle 13"/>
          <p:cNvSpPr/>
          <p:nvPr/>
        </p:nvSpPr>
        <p:spPr bwMode="auto">
          <a:xfrm>
            <a:off x="5303913" y="3861049"/>
            <a:ext cx="1596069" cy="1990375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6000" b="1" dirty="0">
                <a:solidFill>
                  <a:srgbClr val="EEECE1"/>
                </a:solidFill>
                <a:latin typeface="Verdana" pitchFamily="34" charset="0"/>
              </a:rPr>
              <a:t>64</a:t>
            </a:r>
          </a:p>
        </p:txBody>
      </p:sp>
      <p:pic>
        <p:nvPicPr>
          <p:cNvPr id="15" name="Picture 4" descr="C:\Users\Roger.Bird\Desktop\Big Maths Characters 2013\Count_Fourway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8446" y="4751557"/>
            <a:ext cx="1641584" cy="2320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8311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1918544" y="2276872"/>
            <a:ext cx="5760640" cy="36004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7200" b="1" dirty="0">
                <a:latin typeface="Segoe Print" pitchFamily="2" charset="0"/>
              </a:rPr>
              <a:t>Get your whiteboards ready!!</a:t>
            </a:r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2105" y="458605"/>
            <a:ext cx="3481877" cy="2196374"/>
          </a:xfrm>
          <a:prstGeom prst="rect">
            <a:avLst/>
          </a:prstGeom>
        </p:spPr>
      </p:pic>
      <p:pic>
        <p:nvPicPr>
          <p:cNvPr id="5" name="Picture 5" descr="C:\Users\Roger.Bird\Desktop\Big Maths Characters 2013\Squiggleworth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9995" y="4869160"/>
            <a:ext cx="2383987" cy="1686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ounded Rectangular Callout 3"/>
          <p:cNvSpPr/>
          <p:nvPr/>
        </p:nvSpPr>
        <p:spPr>
          <a:xfrm>
            <a:off x="9184945" y="3018266"/>
            <a:ext cx="2565778" cy="1487606"/>
          </a:xfrm>
          <a:prstGeom prst="wedgeRoundRectCallout">
            <a:avLst>
              <a:gd name="adj1" fmla="val -41021"/>
              <a:gd name="adj2" fmla="val 67087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b="1" dirty="0" smtClean="0">
                <a:solidFill>
                  <a:schemeClr val="tx1"/>
                </a:solidFill>
                <a:latin typeface="Segoe Print" panose="02000600000000000000" pitchFamily="2" charset="0"/>
              </a:rPr>
              <a:t>X8 </a:t>
            </a:r>
            <a:r>
              <a:rPr lang="en-GB" sz="2400" b="1" dirty="0" smtClean="0">
                <a:solidFill>
                  <a:schemeClr val="tx1"/>
                </a:solidFill>
                <a:latin typeface="Segoe Print" panose="02000600000000000000" pitchFamily="2" charset="0"/>
              </a:rPr>
              <a:t>Multiplication Facts</a:t>
            </a:r>
            <a:endParaRPr lang="en-GB" sz="2400" b="1" dirty="0">
              <a:solidFill>
                <a:schemeClr val="tx1"/>
              </a:solidFill>
              <a:latin typeface="Segoe Print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9069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ular Callout 5"/>
          <p:cNvSpPr/>
          <p:nvPr/>
        </p:nvSpPr>
        <p:spPr>
          <a:xfrm>
            <a:off x="6143321" y="116632"/>
            <a:ext cx="2448272" cy="1044116"/>
          </a:xfrm>
          <a:prstGeom prst="wedgeRoundRectCallout">
            <a:avLst>
              <a:gd name="adj1" fmla="val 65013"/>
              <a:gd name="adj2" fmla="val 36358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latin typeface="Segoe Print" pitchFamily="2" charset="0"/>
              </a:rPr>
              <a:t>Let’s wire the numbers up!!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3613113" y="1570728"/>
            <a:ext cx="5099863" cy="4759872"/>
            <a:chOff x="467544" y="3429000"/>
            <a:chExt cx="2798231" cy="2592288"/>
          </a:xfrm>
        </p:grpSpPr>
        <p:sp>
          <p:nvSpPr>
            <p:cNvPr id="7" name="Isosceles Triangle 6"/>
            <p:cNvSpPr/>
            <p:nvPr/>
          </p:nvSpPr>
          <p:spPr>
            <a:xfrm>
              <a:off x="467544" y="3429000"/>
              <a:ext cx="2798231" cy="2412268"/>
            </a:xfrm>
            <a:prstGeom prst="triangle">
              <a:avLst/>
            </a:prstGeom>
            <a:solidFill>
              <a:srgbClr val="FF0000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506619" y="3717032"/>
              <a:ext cx="720080" cy="72008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5400" b="1" dirty="0" smtClean="0">
                  <a:solidFill>
                    <a:schemeClr val="bg2"/>
                  </a:solidFill>
                  <a:latin typeface="Segoe Print" pitchFamily="2" charset="0"/>
                </a:rPr>
                <a:t>24</a:t>
              </a:r>
              <a:endParaRPr lang="en-GB" sz="5400" b="1" dirty="0">
                <a:solidFill>
                  <a:schemeClr val="bg2"/>
                </a:solidFill>
                <a:latin typeface="Segoe Print" pitchFamily="2" charset="0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2483768" y="5301208"/>
              <a:ext cx="720080" cy="72008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5400" b="1" dirty="0" smtClean="0">
                  <a:solidFill>
                    <a:schemeClr val="bg2"/>
                  </a:solidFill>
                  <a:latin typeface="Segoe Print" pitchFamily="2" charset="0"/>
                </a:rPr>
                <a:t>8</a:t>
              </a:r>
              <a:endParaRPr lang="en-GB" sz="5400" b="1" dirty="0">
                <a:solidFill>
                  <a:schemeClr val="bg2"/>
                </a:solidFill>
                <a:latin typeface="Segoe Print" pitchFamily="2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539552" y="5301208"/>
              <a:ext cx="720080" cy="72008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5400" b="1" dirty="0" smtClean="0">
                  <a:solidFill>
                    <a:schemeClr val="bg2"/>
                  </a:solidFill>
                  <a:latin typeface="Segoe Print" pitchFamily="2" charset="0"/>
                </a:rPr>
                <a:t>3</a:t>
              </a:r>
              <a:endParaRPr lang="en-GB" sz="5400" b="1" dirty="0">
                <a:solidFill>
                  <a:schemeClr val="bg2"/>
                </a:solidFill>
                <a:latin typeface="Segoe Print" pitchFamily="2" charset="0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412032" y="4653136"/>
              <a:ext cx="927720" cy="72008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0" b="1" dirty="0">
                  <a:solidFill>
                    <a:schemeClr val="bg2"/>
                  </a:solidFill>
                  <a:latin typeface="Segoe Print" pitchFamily="2" charset="0"/>
                </a:rPr>
                <a:t>x÷</a:t>
              </a:r>
            </a:p>
          </p:txBody>
        </p:sp>
      </p:grpSp>
      <p:pic>
        <p:nvPicPr>
          <p:cNvPr id="11" name="Picture 3" descr="C:\Users\Roger.Bird\Desktop\Big Maths Characters 2013\Pim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318552" y="1312675"/>
            <a:ext cx="2020875" cy="2857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5" descr="C:\Users\Roger.Bird\Desktop\Big Maths Characters 2013\Squiggleworth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1011" y="1310678"/>
            <a:ext cx="2383987" cy="1686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1755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ular Callout 5"/>
          <p:cNvSpPr/>
          <p:nvPr/>
        </p:nvSpPr>
        <p:spPr>
          <a:xfrm>
            <a:off x="6143321" y="116632"/>
            <a:ext cx="2448272" cy="1044116"/>
          </a:xfrm>
          <a:prstGeom prst="wedgeRoundRectCallout">
            <a:avLst>
              <a:gd name="adj1" fmla="val 65013"/>
              <a:gd name="adj2" fmla="val 36358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latin typeface="Segoe Print" pitchFamily="2" charset="0"/>
              </a:rPr>
              <a:t>Let’s wire the numbers up!!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3613113" y="1570728"/>
            <a:ext cx="5099863" cy="4759872"/>
            <a:chOff x="467544" y="3429000"/>
            <a:chExt cx="2798231" cy="2592288"/>
          </a:xfrm>
        </p:grpSpPr>
        <p:sp>
          <p:nvSpPr>
            <p:cNvPr id="7" name="Isosceles Triangle 6"/>
            <p:cNvSpPr/>
            <p:nvPr/>
          </p:nvSpPr>
          <p:spPr>
            <a:xfrm>
              <a:off x="467544" y="3429000"/>
              <a:ext cx="2798231" cy="2412268"/>
            </a:xfrm>
            <a:prstGeom prst="triangle">
              <a:avLst/>
            </a:prstGeom>
            <a:solidFill>
              <a:srgbClr val="FF0000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506619" y="3717032"/>
              <a:ext cx="720080" cy="72008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5400" b="1" dirty="0" smtClean="0">
                  <a:solidFill>
                    <a:schemeClr val="bg2"/>
                  </a:solidFill>
                  <a:latin typeface="Segoe Print" pitchFamily="2" charset="0"/>
                </a:rPr>
                <a:t>24</a:t>
              </a:r>
              <a:endParaRPr lang="en-GB" sz="5400" b="1" dirty="0">
                <a:solidFill>
                  <a:schemeClr val="bg2"/>
                </a:solidFill>
                <a:latin typeface="Segoe Print" pitchFamily="2" charset="0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2483768" y="5301208"/>
              <a:ext cx="720080" cy="72008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5400" b="1" dirty="0" smtClean="0">
                  <a:solidFill>
                    <a:schemeClr val="bg2"/>
                  </a:solidFill>
                  <a:latin typeface="Segoe Print" pitchFamily="2" charset="0"/>
                </a:rPr>
                <a:t>8</a:t>
              </a:r>
              <a:endParaRPr lang="en-GB" sz="5400" b="1" dirty="0">
                <a:solidFill>
                  <a:schemeClr val="bg2"/>
                </a:solidFill>
                <a:latin typeface="Segoe Print" pitchFamily="2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539552" y="5301208"/>
              <a:ext cx="720080" cy="72008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5400" b="1" dirty="0" smtClean="0">
                  <a:solidFill>
                    <a:schemeClr val="bg2"/>
                  </a:solidFill>
                  <a:latin typeface="Segoe Print" pitchFamily="2" charset="0"/>
                </a:rPr>
                <a:t>3</a:t>
              </a:r>
              <a:endParaRPr lang="en-GB" sz="5400" b="1" dirty="0">
                <a:solidFill>
                  <a:schemeClr val="bg2"/>
                </a:solidFill>
                <a:latin typeface="Segoe Print" pitchFamily="2" charset="0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412032" y="4653136"/>
              <a:ext cx="927720" cy="72008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0" b="1" dirty="0">
                  <a:solidFill>
                    <a:schemeClr val="bg2"/>
                  </a:solidFill>
                  <a:latin typeface="Segoe Print" pitchFamily="2" charset="0"/>
                </a:rPr>
                <a:t>x÷</a:t>
              </a:r>
            </a:p>
          </p:txBody>
        </p:sp>
      </p:grpSp>
      <p:sp>
        <p:nvSpPr>
          <p:cNvPr id="2" name="Oval 1"/>
          <p:cNvSpPr/>
          <p:nvPr/>
        </p:nvSpPr>
        <p:spPr bwMode="auto">
          <a:xfrm>
            <a:off x="5142177" y="1577737"/>
            <a:ext cx="2002288" cy="2002288"/>
          </a:xfrm>
          <a:prstGeom prst="ellipse">
            <a:avLst/>
          </a:prstGeom>
          <a:noFill/>
          <a:ln w="76200" cap="flat" cmpd="sng" algn="ctr">
            <a:solidFill>
              <a:srgbClr val="66FF3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>
              <a:latin typeface="Verdana" pitchFamily="34" charset="0"/>
            </a:endParaRPr>
          </a:p>
        </p:txBody>
      </p:sp>
      <p:pic>
        <p:nvPicPr>
          <p:cNvPr id="11" name="Picture 5" descr="C:\Users\Roger.Bird\Desktop\Big Maths Characters 2013\Squiggleworth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1011" y="1310678"/>
            <a:ext cx="2383987" cy="1686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3743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</TotalTime>
  <Words>542</Words>
  <Application>Microsoft Office PowerPoint</Application>
  <PresentationFormat>Widescreen</PresentationFormat>
  <Paragraphs>372</Paragraphs>
  <Slides>50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50</vt:i4>
      </vt:variant>
    </vt:vector>
  </HeadingPairs>
  <TitlesOfParts>
    <vt:vector size="61" baseType="lpstr">
      <vt:lpstr>Arial</vt:lpstr>
      <vt:lpstr>Calibri</vt:lpstr>
      <vt:lpstr>Calibri Light</vt:lpstr>
      <vt:lpstr>Segoe Print</vt:lpstr>
      <vt:lpstr>Tempus Sans ITC</vt:lpstr>
      <vt:lpstr>Verdana</vt:lpstr>
      <vt:lpstr>Office Theme</vt:lpstr>
      <vt:lpstr>1_Office Theme</vt:lpstr>
      <vt:lpstr>4_Office Theme</vt:lpstr>
      <vt:lpstr>2_Office Theme</vt:lpstr>
      <vt:lpstr>3_Office Theme</vt:lpstr>
      <vt:lpstr>Learn Its – Step 12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Roger</dc:creator>
  <cp:lastModifiedBy>Roger</cp:lastModifiedBy>
  <cp:revision>32</cp:revision>
  <dcterms:created xsi:type="dcterms:W3CDTF">2013-10-07T09:58:56Z</dcterms:created>
  <dcterms:modified xsi:type="dcterms:W3CDTF">2013-10-09T19:11:12Z</dcterms:modified>
</cp:coreProperties>
</file>