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44" r:id="rId4"/>
    <p:sldMasterId id="2147483756" r:id="rId5"/>
  </p:sldMasterIdLst>
  <p:notesMasterIdLst>
    <p:notesMasterId r:id="rId58"/>
  </p:notesMasterIdLst>
  <p:sldIdLst>
    <p:sldId id="302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09" r:id="rId28"/>
    <p:sldId id="510" r:id="rId29"/>
    <p:sldId id="516" r:id="rId30"/>
    <p:sldId id="517" r:id="rId31"/>
    <p:sldId id="305" r:id="rId32"/>
    <p:sldId id="306" r:id="rId33"/>
    <p:sldId id="511" r:id="rId34"/>
    <p:sldId id="512" r:id="rId35"/>
    <p:sldId id="513" r:id="rId36"/>
    <p:sldId id="514" r:id="rId37"/>
    <p:sldId id="515" r:id="rId38"/>
    <p:sldId id="518" r:id="rId39"/>
    <p:sldId id="520" r:id="rId40"/>
    <p:sldId id="521" r:id="rId41"/>
    <p:sldId id="522" r:id="rId42"/>
    <p:sldId id="523" r:id="rId43"/>
    <p:sldId id="524" r:id="rId44"/>
    <p:sldId id="355" r:id="rId45"/>
    <p:sldId id="363" r:id="rId46"/>
    <p:sldId id="525" r:id="rId47"/>
    <p:sldId id="528" r:id="rId48"/>
    <p:sldId id="529" r:id="rId49"/>
    <p:sldId id="530" r:id="rId50"/>
    <p:sldId id="539" r:id="rId51"/>
    <p:sldId id="532" r:id="rId52"/>
    <p:sldId id="533" r:id="rId53"/>
    <p:sldId id="534" r:id="rId54"/>
    <p:sldId id="535" r:id="rId55"/>
    <p:sldId id="536" r:id="rId56"/>
    <p:sldId id="53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-5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D84BE-BFCB-40EF-9EAD-88673561D397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2F44B-3680-4C9D-9A2C-8E86A3EF2C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25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0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9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1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1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2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4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54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4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56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2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3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73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9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39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54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81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4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3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9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31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60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32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5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2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00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91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29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81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7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64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55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94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8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25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37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1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13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99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882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9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16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93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83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390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586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57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2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6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6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8AA04-C2C2-4574-B37A-54400FC17D35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D618-7FC1-44C4-AA7B-87D6135D7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7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6FA4-6B98-4881-AD9C-05F7932B90B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7248E-B576-45EA-81F3-3A7514EE241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115-23F2-4FFE-87B4-FBAFB8AB4E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A428-5572-4C2A-AAD9-6CDE5D0D3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14301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Segoe Print" panose="02000600000000000000" pitchFamily="2" charset="0"/>
              </a:rPr>
              <a:t>Learn Its – Step </a:t>
            </a:r>
            <a:r>
              <a:rPr lang="en-GB" sz="4800" b="1" dirty="0" smtClean="0">
                <a:latin typeface="Segoe Print" panose="02000600000000000000" pitchFamily="2" charset="0"/>
              </a:rPr>
              <a:t>3</a:t>
            </a:r>
            <a:endParaRPr lang="en-GB" sz="4800" b="1" dirty="0">
              <a:latin typeface="Segoe Print" panose="02000600000000000000" pitchFamily="2" charset="0"/>
            </a:endParaRPr>
          </a:p>
        </p:txBody>
      </p:sp>
      <p:pic>
        <p:nvPicPr>
          <p:cNvPr id="20" name="Picture 4" descr="C:\Users\Roger.Bird\Desktop\Big Maths Characters 2013\Count_Fourwa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46" y="4751557"/>
            <a:ext cx="1641584" cy="232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486650" y="1778824"/>
            <a:ext cx="3895725" cy="1858487"/>
          </a:xfrm>
          <a:prstGeom prst="wedgeRoundRectCallout">
            <a:avLst>
              <a:gd name="adj1" fmla="val 41011"/>
              <a:gd name="adj2" fmla="val 90447"/>
              <a:gd name="adj3" fmla="val 16667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Segoe Print" panose="02000600000000000000" pitchFamily="2" charset="0"/>
              </a:rPr>
              <a:t>Counting in multiples of </a:t>
            </a:r>
            <a:r>
              <a:rPr lang="en-GB" sz="3600" b="1" dirty="0" smtClean="0">
                <a:latin typeface="Segoe Print" panose="02000600000000000000" pitchFamily="2" charset="0"/>
              </a:rPr>
              <a:t>10</a:t>
            </a:r>
            <a:endParaRPr lang="en-GB" sz="3600" b="1" dirty="0">
              <a:latin typeface="Segoe Print" panose="02000600000000000000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66775" y="2479613"/>
            <a:ext cx="3236758" cy="1965970"/>
            <a:chOff x="838200" y="1772121"/>
            <a:chExt cx="2983173" cy="17235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" name="Rectangle 44"/>
            <p:cNvSpPr/>
            <p:nvPr/>
          </p:nvSpPr>
          <p:spPr>
            <a:xfrm>
              <a:off x="838200" y="1772121"/>
              <a:ext cx="2983173" cy="79157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2+3=5</a:t>
              </a:r>
              <a:endParaRPr lang="en-GB" sz="44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38200" y="2704101"/>
              <a:ext cx="2983173" cy="79157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2+1=3</a:t>
              </a:r>
              <a:endParaRPr lang="en-GB" sz="44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20074" y="4445583"/>
            <a:ext cx="3914634" cy="1718077"/>
            <a:chOff x="5445455" y="4854669"/>
            <a:chExt cx="3914634" cy="1718077"/>
          </a:xfrm>
        </p:grpSpPr>
        <p:sp>
          <p:nvSpPr>
            <p:cNvPr id="22" name="Rounded Rectangle 21"/>
            <p:cNvSpPr/>
            <p:nvPr/>
          </p:nvSpPr>
          <p:spPr>
            <a:xfrm>
              <a:off x="5445456" y="5781176"/>
              <a:ext cx="3507475" cy="79157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Say Multiples 1 - 5</a:t>
              </a:r>
              <a:endParaRPr lang="en-GB" sz="2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45455" y="4854669"/>
              <a:ext cx="3507475" cy="791570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Say Multiples 1 - 10</a:t>
              </a:r>
              <a:endParaRPr lang="en-GB" sz="2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2" name="Curved Right Arrow 31"/>
            <p:cNvSpPr/>
            <p:nvPr/>
          </p:nvSpPr>
          <p:spPr>
            <a:xfrm rot="10800000">
              <a:off x="8773233" y="5411170"/>
              <a:ext cx="586856" cy="905030"/>
            </a:xfrm>
            <a:prstGeom prst="curved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95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8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7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531888" y="4046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531888" y="1054869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531888" y="2807803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531888" y="1651585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31888" y="22048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531888" y="455275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31888" y="58052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31888" y="342900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31888" y="4019425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1888" y="527283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531888" y="4046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31888" y="1054869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31888" y="2807803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31888" y="1651585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31888" y="22048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31888" y="455275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31888" y="58052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31888" y="3429000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531888" y="4019425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531888" y="527283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61965" y="404664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544272" y="309825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44272" y="98072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61965" y="404664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171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177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178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544272" y="309825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44272" y="98072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544272" y="156527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544272" y="4516291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582744" y="3933056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44272" y="3360057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544272" y="2727446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544272" y="2172838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44272" y="580526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44272" y="5224224"/>
            <a:ext cx="792088" cy="72008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90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EEECE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60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70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85051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90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EEECE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60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70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0077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669" y="4725144"/>
            <a:ext cx="2513985" cy="177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616716" y="80628"/>
            <a:ext cx="1166916" cy="6120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Tempus Sans ITC" pitchFamily="82" charset="0"/>
              </a:rPr>
              <a:t>Counting</a:t>
            </a:r>
          </a:p>
        </p:txBody>
      </p:sp>
    </p:spTree>
    <p:extLst>
      <p:ext uri="{BB962C8B-B14F-4D97-AF65-F5344CB8AC3E}">
        <p14:creationId xmlns:p14="http://schemas.microsoft.com/office/powerpoint/2010/main" val="32645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EEECE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pic>
        <p:nvPicPr>
          <p:cNvPr id="15" name="Picture 2" descr="C:\Users\Roger.Bird\Desktop\Big Maths Characters 2013\P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24" y="332657"/>
            <a:ext cx="1911335" cy="270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209854" y="2986456"/>
            <a:ext cx="4101425" cy="2596710"/>
            <a:chOff x="2627784" y="4077072"/>
            <a:chExt cx="4101425" cy="2596710"/>
          </a:xfrm>
        </p:grpSpPr>
        <p:grpSp>
          <p:nvGrpSpPr>
            <p:cNvPr id="17" name="Group 16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5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30</a:t>
              </a:r>
              <a:endParaRPr lang="en-GB" sz="115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74879" y="5093360"/>
            <a:ext cx="3318422" cy="14089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Segoe Print" panose="02000600000000000000" pitchFamily="2" charset="0"/>
              </a:rPr>
              <a:t>Thirty</a:t>
            </a:r>
            <a:endParaRPr lang="en-GB" sz="66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EEECE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pic>
        <p:nvPicPr>
          <p:cNvPr id="15" name="Picture 2" descr="C:\Users\Roger.Bird\Desktop\Big Maths Characters 2013\P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94" y="3607153"/>
            <a:ext cx="1767036" cy="24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209854" y="2986456"/>
            <a:ext cx="4101425" cy="2596710"/>
            <a:chOff x="2627784" y="4077072"/>
            <a:chExt cx="4101425" cy="2596710"/>
          </a:xfrm>
        </p:grpSpPr>
        <p:grpSp>
          <p:nvGrpSpPr>
            <p:cNvPr id="17" name="Group 16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5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60</a:t>
              </a:r>
              <a:endParaRPr lang="en-GB" sz="115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674879" y="5254066"/>
            <a:ext cx="3318422" cy="14089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Segoe Print" panose="02000600000000000000" pitchFamily="2" charset="0"/>
              </a:rPr>
              <a:t>Sixty</a:t>
            </a:r>
            <a:endParaRPr lang="en-GB" sz="66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EEECE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pic>
        <p:nvPicPr>
          <p:cNvPr id="15" name="Picture 2" descr="C:\Users\Roger.Bird\Desktop\Big Maths Characters 2013\P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10" y="3667140"/>
            <a:ext cx="1767036" cy="24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242429" y="2772144"/>
            <a:ext cx="4101425" cy="2596710"/>
            <a:chOff x="2627784" y="4077072"/>
            <a:chExt cx="4101425" cy="2596710"/>
          </a:xfrm>
        </p:grpSpPr>
        <p:grpSp>
          <p:nvGrpSpPr>
            <p:cNvPr id="17" name="Group 16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5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90</a:t>
              </a:r>
              <a:endParaRPr lang="en-GB" sz="115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707454" y="5039754"/>
            <a:ext cx="3318422" cy="14089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Segoe Print" panose="02000600000000000000" pitchFamily="2" charset="0"/>
              </a:rPr>
              <a:t>Ninety</a:t>
            </a:r>
            <a:endParaRPr lang="en-GB" sz="66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EEECE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pic>
        <p:nvPicPr>
          <p:cNvPr id="15" name="Picture 2" descr="C:\Users\Roger.Bird\Desktop\Big Maths Characters 2013\P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28" y="366792"/>
            <a:ext cx="1767036" cy="24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209854" y="2986456"/>
            <a:ext cx="4101425" cy="2596710"/>
            <a:chOff x="2627784" y="4077072"/>
            <a:chExt cx="4101425" cy="2596710"/>
          </a:xfrm>
        </p:grpSpPr>
        <p:grpSp>
          <p:nvGrpSpPr>
            <p:cNvPr id="17" name="Group 16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5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40</a:t>
              </a:r>
              <a:endParaRPr lang="en-GB" sz="115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674879" y="5254066"/>
            <a:ext cx="3318422" cy="14089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Segoe Print" panose="02000600000000000000" pitchFamily="2" charset="0"/>
              </a:rPr>
              <a:t>Forty</a:t>
            </a:r>
            <a:endParaRPr lang="en-GB" sz="66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789579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1041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904312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400" b="1" dirty="0">
                <a:solidFill>
                  <a:srgbClr val="EEECE1"/>
                </a:solidFill>
                <a:latin typeface="Verdana" pitchFamily="34" charset="0"/>
              </a:rPr>
              <a:t>100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532226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3039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104113" y="620688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904313" y="6206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srgbClr val="EEECE1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3860" y="386538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538048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03913" y="3861049"/>
            <a:ext cx="1596069" cy="1990375"/>
          </a:xfrm>
          <a:prstGeom prst="roundRect">
            <a:avLst/>
          </a:prstGeom>
          <a:solidFill>
            <a:srgbClr val="0099FF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6000" b="1" dirty="0">
              <a:solidFill>
                <a:srgbClr val="EEECE1"/>
              </a:solidFill>
              <a:latin typeface="Verdana" pitchFamily="34" charset="0"/>
            </a:endParaRPr>
          </a:p>
        </p:txBody>
      </p:sp>
      <p:pic>
        <p:nvPicPr>
          <p:cNvPr id="15" name="Picture 2" descr="C:\Users\Roger.Bird\Desktop\Big Maths Characters 2013\P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8" y="3717033"/>
            <a:ext cx="1767036" cy="24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4579" y="2611063"/>
            <a:ext cx="4101425" cy="2596710"/>
            <a:chOff x="2627784" y="4077072"/>
            <a:chExt cx="4101425" cy="2596710"/>
          </a:xfrm>
        </p:grpSpPr>
        <p:grpSp>
          <p:nvGrpSpPr>
            <p:cNvPr id="17" name="Group 16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5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80</a:t>
              </a:r>
              <a:endParaRPr lang="en-GB" sz="115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79604" y="4878673"/>
            <a:ext cx="3318422" cy="140898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latin typeface="Segoe Print" panose="02000600000000000000" pitchFamily="2" charset="0"/>
              </a:rPr>
              <a:t>Eighty</a:t>
            </a:r>
            <a:endParaRPr lang="en-GB" sz="66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3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083929" y="1705638"/>
            <a:ext cx="3232181" cy="2139639"/>
          </a:xfrm>
          <a:prstGeom prst="wedgeRoundRectCallout">
            <a:avLst>
              <a:gd name="adj1" fmla="val 36897"/>
              <a:gd name="adj2" fmla="val 867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Segoe Print" pitchFamily="2" charset="0"/>
              </a:rPr>
              <a:t>Let’s practice our ‘Learn Its’</a:t>
            </a:r>
            <a:endParaRPr lang="en-GB" sz="3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16" y="486568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083929" y="1705638"/>
            <a:ext cx="3232181" cy="2139639"/>
          </a:xfrm>
          <a:prstGeom prst="wedgeRoundRectCallout">
            <a:avLst>
              <a:gd name="adj1" fmla="val 36897"/>
              <a:gd name="adj2" fmla="val 867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Segoe Print" pitchFamily="2" charset="0"/>
              </a:rPr>
              <a:t>What is the switcher for 2+3=5?</a:t>
            </a:r>
            <a:endParaRPr lang="en-GB" sz="36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16" y="486568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18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530147"/>
                <a:gridCol w="712991"/>
                <a:gridCol w="1557337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2759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54752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50578" y="56874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30431" y="29923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69180" y="79239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08250" y="29546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30431" y="129309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208250" y="128932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9422" y="2081213"/>
            <a:ext cx="1076422" cy="1428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2</a:t>
            </a:r>
            <a:endParaRPr lang="en-GB" sz="115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39883" y="2081213"/>
            <a:ext cx="1076422" cy="1428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3</a:t>
            </a:r>
            <a:endParaRPr lang="en-GB" sz="115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78513" y="2081213"/>
            <a:ext cx="1076422" cy="1428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5</a:t>
            </a:r>
            <a:endParaRPr lang="en-GB" sz="115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2494" y="2259807"/>
            <a:ext cx="772571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tx1"/>
                </a:solidFill>
                <a:latin typeface="Segoe Print" panose="02000600000000000000" pitchFamily="2" charset="0"/>
              </a:rPr>
              <a:t>+</a:t>
            </a:r>
            <a:endParaRPr lang="en-GB" sz="8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11123" y="2259807"/>
            <a:ext cx="772571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=</a:t>
            </a:r>
            <a:endParaRPr lang="en-GB" sz="8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821" y="3608826"/>
            <a:ext cx="5485513" cy="1428750"/>
            <a:chOff x="221806" y="4748221"/>
            <a:chExt cx="5485513" cy="1428750"/>
          </a:xfrm>
        </p:grpSpPr>
        <p:sp>
          <p:nvSpPr>
            <p:cNvPr id="27" name="Rounded Rectangle 26"/>
            <p:cNvSpPr/>
            <p:nvPr/>
          </p:nvSpPr>
          <p:spPr>
            <a:xfrm>
              <a:off x="221806" y="4748221"/>
              <a:ext cx="1076422" cy="14287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5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3</a:t>
              </a:r>
              <a:endParaRPr lang="en-GB" sz="115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392267" y="4748221"/>
              <a:ext cx="1076422" cy="14287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5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2</a:t>
              </a:r>
              <a:endParaRPr lang="en-GB" sz="115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630897" y="4748221"/>
              <a:ext cx="1076422" cy="14287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5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5</a:t>
              </a:r>
              <a:endParaRPr lang="en-GB" sz="115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24878" y="4926815"/>
              <a:ext cx="772571" cy="1071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>
                  <a:solidFill>
                    <a:schemeClr val="tx1"/>
                  </a:solidFill>
                  <a:latin typeface="Segoe Print" panose="02000600000000000000" pitchFamily="2" charset="0"/>
                </a:rPr>
                <a:t>+</a:t>
              </a:r>
              <a:endParaRPr lang="en-GB" sz="8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63507" y="4926815"/>
              <a:ext cx="772571" cy="1071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tx1"/>
                  </a:solidFill>
                  <a:latin typeface="Segoe Print" panose="02000600000000000000" pitchFamily="2" charset="0"/>
                </a:rPr>
                <a:t>=</a:t>
              </a:r>
              <a:endParaRPr lang="en-GB" sz="8000" b="1" dirty="0">
                <a:solidFill>
                  <a:schemeClr val="tx1"/>
                </a:solidFill>
                <a:latin typeface="Segoe Print" panose="02000600000000000000" pitchFamily="2" charset="0"/>
              </a:endParaRP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65146"/>
              </p:ext>
            </p:extLst>
          </p:nvPr>
        </p:nvGraphicFramePr>
        <p:xfrm>
          <a:off x="312246" y="5115090"/>
          <a:ext cx="5675818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530147"/>
                <a:gridCol w="712991"/>
                <a:gridCol w="1557337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325640" y="5332287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7633" y="585434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03459" y="5328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496101" y="5322787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878094" y="584484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00840" y="5103216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39589" y="5596374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278659" y="5099444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600840" y="6097076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278659" y="6093304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4" grpId="0"/>
      <p:bldP spid="25" grpId="0"/>
      <p:bldP spid="5" grpId="0"/>
      <p:bldP spid="26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27">
            <a:off x="8057976" y="1083542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8399"/>
              </p:ext>
            </p:extLst>
          </p:nvPr>
        </p:nvGraphicFramePr>
        <p:xfrm>
          <a:off x="211244" y="209809"/>
          <a:ext cx="5675818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530147"/>
                <a:gridCol w="712991"/>
                <a:gridCol w="1557337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272759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54752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50578" y="56874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530431" y="29923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912424" y="82129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08250" y="29546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30431" y="129309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08250" y="128932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8399"/>
              </p:ext>
            </p:extLst>
          </p:nvPr>
        </p:nvGraphicFramePr>
        <p:xfrm>
          <a:off x="211244" y="209809"/>
          <a:ext cx="5675818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530147"/>
                <a:gridCol w="712991"/>
                <a:gridCol w="1557337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272759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54752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50578" y="56874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530431" y="29923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912424" y="82129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08250" y="29546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30431" y="129309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08250" y="128932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 bwMode="auto">
          <a:xfrm>
            <a:off x="7940394" y="1485610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0006" y="2529313"/>
            <a:ext cx="6160643" cy="3900450"/>
            <a:chOff x="2627784" y="4077072"/>
            <a:chExt cx="4101425" cy="2596710"/>
          </a:xfrm>
        </p:grpSpPr>
        <p:grpSp>
          <p:nvGrpSpPr>
            <p:cNvPr id="26" name="Group 25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28" name="Picture 27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5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9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27">
            <a:off x="9634665" y="3994557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18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530147"/>
                <a:gridCol w="712991"/>
                <a:gridCol w="1557337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272759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54752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50578" y="56874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530431" y="29923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912424" y="82129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08250" y="29546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30431" y="129309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08250" y="128932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18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530147"/>
                <a:gridCol w="712991"/>
                <a:gridCol w="1557337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272759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54752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50578" y="56874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530431" y="29923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912424" y="82129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08250" y="29546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30431" y="129309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08250" y="128932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 bwMode="auto">
          <a:xfrm>
            <a:off x="9541118" y="4603972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0006" y="2529313"/>
            <a:ext cx="6160643" cy="3900450"/>
            <a:chOff x="2627784" y="4077072"/>
            <a:chExt cx="4101425" cy="2596710"/>
          </a:xfrm>
        </p:grpSpPr>
        <p:grpSp>
          <p:nvGrpSpPr>
            <p:cNvPr id="26" name="Group 25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28" name="Picture 27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3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1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2815">
            <a:off x="6047010" y="4060723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18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530147"/>
                <a:gridCol w="712991"/>
                <a:gridCol w="1557337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272759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54752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50578" y="56874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530431" y="29923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912424" y="82129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08250" y="29546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30431" y="129309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08250" y="128932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5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18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530147"/>
                <a:gridCol w="712991"/>
                <a:gridCol w="1557337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272759" y="572515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54752" y="109457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50578" y="568743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530431" y="29923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912424" y="82129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208250" y="29546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530431" y="1293092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208250" y="1289320"/>
            <a:ext cx="446685" cy="44668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 bwMode="auto">
          <a:xfrm>
            <a:off x="6199740" y="4603972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70006" y="2529313"/>
            <a:ext cx="6160643" cy="3900450"/>
            <a:chOff x="2627784" y="4077072"/>
            <a:chExt cx="4101425" cy="2596710"/>
          </a:xfrm>
        </p:grpSpPr>
        <p:grpSp>
          <p:nvGrpSpPr>
            <p:cNvPr id="26" name="Group 25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28" name="Picture 27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2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27">
            <a:off x="8107635" y="1031898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68037"/>
              </p:ext>
            </p:extLst>
          </p:nvPr>
        </p:nvGraphicFramePr>
        <p:xfrm>
          <a:off x="211244" y="209809"/>
          <a:ext cx="5675820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213826"/>
                <a:gridCol w="785812"/>
                <a:gridCol w="1800839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43526" y="74214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66596" y="59821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36624" y="572514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49446" y="112404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168037"/>
              </p:ext>
            </p:extLst>
          </p:nvPr>
        </p:nvGraphicFramePr>
        <p:xfrm>
          <a:off x="211244" y="209809"/>
          <a:ext cx="5675820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213826"/>
                <a:gridCol w="785812"/>
                <a:gridCol w="1800839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43526" y="74214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66596" y="59821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36624" y="572514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49446" y="112404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 bwMode="auto">
          <a:xfrm>
            <a:off x="7940394" y="1485610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0006" y="2529313"/>
            <a:ext cx="6160643" cy="3900450"/>
            <a:chOff x="2627784" y="4077072"/>
            <a:chExt cx="4101425" cy="2596710"/>
          </a:xfrm>
        </p:grpSpPr>
        <p:grpSp>
          <p:nvGrpSpPr>
            <p:cNvPr id="22" name="Group 21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3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0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27">
            <a:off x="6301684" y="3994557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20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213826"/>
                <a:gridCol w="785812"/>
                <a:gridCol w="1800839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43526" y="74214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66596" y="59821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36624" y="572514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49446" y="112404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20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213826"/>
                <a:gridCol w="785812"/>
                <a:gridCol w="1800839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43526" y="74214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66596" y="59821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36624" y="572514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49446" y="112404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 bwMode="auto">
          <a:xfrm>
            <a:off x="6199740" y="4603972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0006" y="2529313"/>
            <a:ext cx="6160643" cy="3900450"/>
            <a:chOff x="2627784" y="4077072"/>
            <a:chExt cx="4101425" cy="2596710"/>
          </a:xfrm>
        </p:grpSpPr>
        <p:grpSp>
          <p:nvGrpSpPr>
            <p:cNvPr id="22" name="Group 21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2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6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1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27">
            <a:off x="9634668" y="3989804"/>
            <a:ext cx="2020875" cy="28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20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213826"/>
                <a:gridCol w="785812"/>
                <a:gridCol w="1800839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43526" y="74214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66596" y="59821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36624" y="572514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49446" y="112404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1585353" y="2657862"/>
            <a:ext cx="3168420" cy="1396244"/>
          </a:xfrm>
          <a:prstGeom prst="wedgeRoundRectCallout">
            <a:avLst>
              <a:gd name="adj1" fmla="val -43554"/>
              <a:gd name="adj2" fmla="val 9143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Segoe Print" pitchFamily="2" charset="0"/>
              </a:rPr>
              <a:t>Let’s wire the numbers up!!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399175" y="1570728"/>
            <a:ext cx="5099863" cy="4759872"/>
            <a:chOff x="1996221" y="3429000"/>
            <a:chExt cx="2798231" cy="2592288"/>
          </a:xfrm>
        </p:grpSpPr>
        <p:sp>
          <p:nvSpPr>
            <p:cNvPr id="7" name="Isosceles Triangle 6"/>
            <p:cNvSpPr/>
            <p:nvPr/>
          </p:nvSpPr>
          <p:spPr>
            <a:xfrm>
              <a:off x="1996221" y="3429000"/>
              <a:ext cx="2798231" cy="241226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3134" y="3717032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3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76268" y="526614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>
                  <a:solidFill>
                    <a:schemeClr val="bg1"/>
                  </a:solidFill>
                  <a:latin typeface="Segoe Print" pitchFamily="2" charset="0"/>
                </a:rPr>
                <a:t>1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76069" y="5301208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bg1"/>
                  </a:solidFill>
                  <a:latin typeface="Segoe Print" pitchFamily="2" charset="0"/>
                </a:rPr>
                <a:t>2</a:t>
              </a:r>
              <a:endParaRPr lang="en-GB" sz="54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48549" y="4653136"/>
              <a:ext cx="92772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0" b="1" dirty="0" smtClean="0">
                  <a:solidFill>
                    <a:schemeClr val="bg1"/>
                  </a:solidFill>
                  <a:latin typeface="Segoe Print" pitchFamily="2" charset="0"/>
                </a:rPr>
                <a:t>+-</a:t>
              </a:r>
              <a:endParaRPr lang="en-GB" sz="8000" b="1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  <p:pic>
        <p:nvPicPr>
          <p:cNvPr id="14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91" y="4579936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244" y="209809"/>
          <a:ext cx="5675820" cy="16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959"/>
                <a:gridCol w="607384"/>
                <a:gridCol w="1213826"/>
                <a:gridCol w="785812"/>
                <a:gridCol w="1800839"/>
              </a:tblGrid>
              <a:tr h="16714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+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=</a:t>
                      </a:r>
                      <a:endParaRPr lang="en-GB" sz="8000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325640" y="57251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7633" y="109457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43526" y="742145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466596" y="59821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136624" y="572514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849446" y="1124043"/>
            <a:ext cx="446685" cy="4466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 bwMode="auto">
          <a:xfrm>
            <a:off x="9554799" y="4603972"/>
            <a:ext cx="2002288" cy="2002288"/>
          </a:xfrm>
          <a:prstGeom prst="ellipse">
            <a:avLst/>
          </a:prstGeom>
          <a:noFill/>
          <a:ln w="762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0006" y="2529313"/>
            <a:ext cx="6160643" cy="3900450"/>
            <a:chOff x="2627784" y="4077072"/>
            <a:chExt cx="4101425" cy="2596710"/>
          </a:xfrm>
        </p:grpSpPr>
        <p:grpSp>
          <p:nvGrpSpPr>
            <p:cNvPr id="22" name="Group 21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1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5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8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918544" y="2276872"/>
            <a:ext cx="5760640" cy="3600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7200" b="1" dirty="0">
                <a:solidFill>
                  <a:prstClr val="black"/>
                </a:solidFill>
                <a:latin typeface="Segoe Print" pitchFamily="2" charset="0"/>
              </a:rPr>
              <a:t>Get your whiteboards ready!!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458605"/>
            <a:ext cx="3481877" cy="2196374"/>
          </a:xfrm>
          <a:prstGeom prst="rect">
            <a:avLst/>
          </a:prstGeom>
        </p:spPr>
      </p:pic>
      <p:pic>
        <p:nvPicPr>
          <p:cNvPr id="5" name="Picture 5" descr="C:\Users\Roger.Bird\Desktop\Big Maths Characters 2013\Squigglewo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95" y="4869160"/>
            <a:ext cx="2383987" cy="16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7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49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1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3</a:t>
            </a:r>
            <a:endParaRPr lang="en-GB" sz="239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75" y="667250"/>
            <a:ext cx="3752353" cy="5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0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49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1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3</a:t>
            </a:r>
            <a:endParaRPr lang="en-GB" sz="239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46055" y="1731366"/>
            <a:ext cx="2469658" cy="35978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142230">
            <a:off x="584344" y="1479928"/>
            <a:ext cx="6160643" cy="3900450"/>
            <a:chOff x="2627784" y="4077072"/>
            <a:chExt cx="4101425" cy="2596710"/>
          </a:xfrm>
        </p:grpSpPr>
        <p:grpSp>
          <p:nvGrpSpPr>
            <p:cNvPr id="8" name="Group 7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3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0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49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1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3</a:t>
            </a:r>
            <a:endParaRPr lang="en-GB" sz="239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54" y="777691"/>
            <a:ext cx="3752353" cy="5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49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1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3</a:t>
            </a:r>
            <a:endParaRPr lang="en-GB" sz="239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39402" y="1631218"/>
            <a:ext cx="2469658" cy="35978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142230">
            <a:off x="2560518" y="1479928"/>
            <a:ext cx="6160643" cy="3900450"/>
            <a:chOff x="2627784" y="4077072"/>
            <a:chExt cx="4101425" cy="2596710"/>
          </a:xfrm>
        </p:grpSpPr>
        <p:grpSp>
          <p:nvGrpSpPr>
            <p:cNvPr id="8" name="Group 7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1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9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249" y="1573932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1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3</a:t>
            </a:r>
            <a:endParaRPr lang="en-GB" sz="239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513"/>
            <a:ext cx="3752353" cy="5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249" y="1573932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1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3</a:t>
            </a:r>
            <a:endParaRPr lang="en-GB" sz="239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4249" y="1774229"/>
            <a:ext cx="2469658" cy="35978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142230">
            <a:off x="5527819" y="1479928"/>
            <a:ext cx="6160643" cy="3900450"/>
            <a:chOff x="2627784" y="4077072"/>
            <a:chExt cx="4101425" cy="2596710"/>
          </a:xfrm>
        </p:grpSpPr>
        <p:grpSp>
          <p:nvGrpSpPr>
            <p:cNvPr id="8" name="Group 7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2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7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49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3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5</a:t>
            </a:r>
            <a:endParaRPr lang="en-GB" sz="239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87" y="538662"/>
            <a:ext cx="3752353" cy="5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49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3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5</a:t>
            </a:r>
            <a:endParaRPr lang="en-GB" sz="239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46055" y="1731366"/>
            <a:ext cx="2469658" cy="35978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142230">
            <a:off x="784369" y="1580076"/>
            <a:ext cx="6160643" cy="3900450"/>
            <a:chOff x="2627784" y="4077072"/>
            <a:chExt cx="4101425" cy="2596710"/>
          </a:xfrm>
        </p:grpSpPr>
        <p:grpSp>
          <p:nvGrpSpPr>
            <p:cNvPr id="8" name="Group 7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5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0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49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3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5</a:t>
            </a:r>
            <a:endParaRPr lang="en-GB" sz="239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54" y="777691"/>
            <a:ext cx="3752353" cy="5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5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49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3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5</a:t>
            </a:r>
            <a:endParaRPr lang="en-GB" sz="239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39402" y="1685769"/>
            <a:ext cx="2469658" cy="35978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142230">
            <a:off x="2693910" y="1534479"/>
            <a:ext cx="6160643" cy="3900450"/>
            <a:chOff x="2627784" y="4077072"/>
            <a:chExt cx="4101425" cy="2596710"/>
          </a:xfrm>
        </p:grpSpPr>
        <p:grpSp>
          <p:nvGrpSpPr>
            <p:cNvPr id="8" name="Group 7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3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3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687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3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5</a:t>
            </a:r>
            <a:endParaRPr lang="en-GB" sz="239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1954"/>
            <a:ext cx="3752353" cy="5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28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687" y="1531070"/>
            <a:ext cx="11282964" cy="37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900" b="1" dirty="0" smtClean="0">
                <a:solidFill>
                  <a:prstClr val="black"/>
                </a:solidFill>
              </a:rPr>
              <a:t>2 </a:t>
            </a:r>
            <a:r>
              <a:rPr lang="en-GB" sz="23900" b="1" dirty="0">
                <a:solidFill>
                  <a:prstClr val="black"/>
                </a:solidFill>
              </a:rPr>
              <a:t>+ </a:t>
            </a:r>
            <a:r>
              <a:rPr lang="en-GB" sz="23900" b="1" dirty="0" smtClean="0">
                <a:solidFill>
                  <a:prstClr val="black"/>
                </a:solidFill>
              </a:rPr>
              <a:t>3 </a:t>
            </a:r>
            <a:r>
              <a:rPr lang="en-GB" sz="23900" b="1" dirty="0">
                <a:solidFill>
                  <a:prstClr val="black"/>
                </a:solidFill>
              </a:rPr>
              <a:t>= </a:t>
            </a:r>
            <a:r>
              <a:rPr lang="en-GB" sz="23900" b="1" dirty="0" smtClean="0">
                <a:solidFill>
                  <a:prstClr val="black"/>
                </a:solidFill>
              </a:rPr>
              <a:t>5</a:t>
            </a:r>
            <a:endParaRPr lang="en-GB" sz="239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5527" y="1731367"/>
            <a:ext cx="2469658" cy="35978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b="1" dirty="0">
              <a:solidFill>
                <a:srgbClr val="FF0000"/>
              </a:solidFill>
              <a:latin typeface="Tempus Sans ITC" pitchFamily="8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142230">
            <a:off x="5434389" y="391699"/>
            <a:ext cx="6160643" cy="3900450"/>
            <a:chOff x="2627784" y="4077072"/>
            <a:chExt cx="4101425" cy="2596710"/>
          </a:xfrm>
        </p:grpSpPr>
        <p:grpSp>
          <p:nvGrpSpPr>
            <p:cNvPr id="8" name="Group 7"/>
            <p:cNvGrpSpPr/>
            <p:nvPr/>
          </p:nvGrpSpPr>
          <p:grpSpPr>
            <a:xfrm>
              <a:off x="2627784" y="4077072"/>
              <a:ext cx="4101425" cy="2596710"/>
              <a:chOff x="487573" y="692696"/>
              <a:chExt cx="8188883" cy="5184576"/>
            </a:xfrm>
          </p:grpSpPr>
          <p:pic>
            <p:nvPicPr>
              <p:cNvPr id="10" name="Picture 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73" y="692696"/>
                <a:ext cx="8188883" cy="518457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763688" y="1124744"/>
                <a:ext cx="5544616" cy="44644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419872" y="4509120"/>
              <a:ext cx="2664296" cy="17281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900" b="1" dirty="0" smtClean="0">
                  <a:solidFill>
                    <a:prstClr val="black"/>
                  </a:solidFill>
                  <a:latin typeface="Segoe Print" panose="02000600000000000000" pitchFamily="2" charset="0"/>
                </a:rPr>
                <a:t>2</a:t>
              </a:r>
              <a:endParaRPr lang="en-GB" sz="23900" b="1" dirty="0">
                <a:solidFill>
                  <a:prstClr val="black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5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4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1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27648" y="449618"/>
          <a:ext cx="6269280" cy="607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  <a:gridCol w="626928"/>
              </a:tblGrid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GB" sz="2300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573"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n-GB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16512" marR="116512" marT="58256" marB="582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1832</Words>
  <Application>Microsoft Office PowerPoint</Application>
  <PresentationFormat>Widescreen</PresentationFormat>
  <Paragraphs>1684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Calibri Light</vt:lpstr>
      <vt:lpstr>Segoe Print</vt:lpstr>
      <vt:lpstr>Tempus Sans ITC</vt:lpstr>
      <vt:lpstr>Verdana</vt:lpstr>
      <vt:lpstr>Office Theme</vt:lpstr>
      <vt:lpstr>1_Office Theme</vt:lpstr>
      <vt:lpstr>5_Office Theme</vt:lpstr>
      <vt:lpstr>4_Office Theme</vt:lpstr>
      <vt:lpstr>6_Office Theme</vt:lpstr>
      <vt:lpstr>Learn Its – Step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</cp:lastModifiedBy>
  <cp:revision>49</cp:revision>
  <dcterms:created xsi:type="dcterms:W3CDTF">2013-10-07T09:58:56Z</dcterms:created>
  <dcterms:modified xsi:type="dcterms:W3CDTF">2013-10-24T09:54:06Z</dcterms:modified>
</cp:coreProperties>
</file>