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0.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1.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2.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3.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4.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5.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6.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7.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8.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9.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20.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21.xml" ContentType="application/vnd.openxmlformats-officedocument.theme+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22.xml" ContentType="application/vnd.openxmlformats-officedocument.theme+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44" r:id="rId3"/>
    <p:sldMasterId id="2147483756" r:id="rId4"/>
    <p:sldMasterId id="2147483768" r:id="rId5"/>
    <p:sldMasterId id="2147483780" r:id="rId6"/>
    <p:sldMasterId id="2147483792" r:id="rId7"/>
    <p:sldMasterId id="2147483804" r:id="rId8"/>
    <p:sldMasterId id="2147483840" r:id="rId9"/>
    <p:sldMasterId id="2147483852" r:id="rId10"/>
    <p:sldMasterId id="2147483862" r:id="rId11"/>
    <p:sldMasterId id="2147483873" r:id="rId12"/>
    <p:sldMasterId id="2147483885" r:id="rId13"/>
    <p:sldMasterId id="2147483897" r:id="rId14"/>
    <p:sldMasterId id="2147483909" r:id="rId15"/>
    <p:sldMasterId id="2147483919" r:id="rId16"/>
    <p:sldMasterId id="2147483931" r:id="rId17"/>
    <p:sldMasterId id="2147483943" r:id="rId18"/>
    <p:sldMasterId id="2147483967" r:id="rId19"/>
    <p:sldMasterId id="2147483979" r:id="rId20"/>
    <p:sldMasterId id="2147483991" r:id="rId21"/>
    <p:sldMasterId id="2147484003" r:id="rId22"/>
    <p:sldMasterId id="2147484013" r:id="rId23"/>
  </p:sldMasterIdLst>
  <p:notesMasterIdLst>
    <p:notesMasterId r:id="rId75"/>
  </p:notesMasterIdLst>
  <p:handoutMasterIdLst>
    <p:handoutMasterId r:id="rId76"/>
  </p:handoutMasterIdLst>
  <p:sldIdLst>
    <p:sldId id="257" r:id="rId24"/>
    <p:sldId id="258" r:id="rId25"/>
    <p:sldId id="259" r:id="rId26"/>
    <p:sldId id="260" r:id="rId27"/>
    <p:sldId id="264" r:id="rId28"/>
    <p:sldId id="261" r:id="rId29"/>
    <p:sldId id="277" r:id="rId30"/>
    <p:sldId id="278" r:id="rId31"/>
    <p:sldId id="281" r:id="rId32"/>
    <p:sldId id="288" r:id="rId33"/>
    <p:sldId id="363" r:id="rId34"/>
    <p:sldId id="366" r:id="rId35"/>
    <p:sldId id="369" r:id="rId36"/>
    <p:sldId id="290" r:id="rId37"/>
    <p:sldId id="345" r:id="rId38"/>
    <p:sldId id="324" r:id="rId39"/>
    <p:sldId id="289" r:id="rId40"/>
    <p:sldId id="373" r:id="rId41"/>
    <p:sldId id="292" r:id="rId42"/>
    <p:sldId id="293" r:id="rId43"/>
    <p:sldId id="294" r:id="rId44"/>
    <p:sldId id="295" r:id="rId45"/>
    <p:sldId id="296" r:id="rId46"/>
    <p:sldId id="297" r:id="rId47"/>
    <p:sldId id="298" r:id="rId48"/>
    <p:sldId id="308" r:id="rId49"/>
    <p:sldId id="310" r:id="rId50"/>
    <p:sldId id="311" r:id="rId51"/>
    <p:sldId id="312" r:id="rId52"/>
    <p:sldId id="313" r:id="rId53"/>
    <p:sldId id="314" r:id="rId54"/>
    <p:sldId id="299" r:id="rId55"/>
    <p:sldId id="346" r:id="rId56"/>
    <p:sldId id="334" r:id="rId57"/>
    <p:sldId id="335" r:id="rId58"/>
    <p:sldId id="339" r:id="rId59"/>
    <p:sldId id="340" r:id="rId60"/>
    <p:sldId id="341" r:id="rId61"/>
    <p:sldId id="342" r:id="rId62"/>
    <p:sldId id="344" r:id="rId63"/>
    <p:sldId id="352" r:id="rId64"/>
    <p:sldId id="370" r:id="rId65"/>
    <p:sldId id="353" r:id="rId66"/>
    <p:sldId id="356" r:id="rId67"/>
    <p:sldId id="358" r:id="rId68"/>
    <p:sldId id="351" r:id="rId69"/>
    <p:sldId id="360" r:id="rId70"/>
    <p:sldId id="361" r:id="rId71"/>
    <p:sldId id="349" r:id="rId72"/>
    <p:sldId id="350" r:id="rId73"/>
    <p:sldId id="372"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varScale="1">
        <p:scale>
          <a:sx n="74" d="100"/>
          <a:sy n="74" d="100"/>
        </p:scale>
        <p:origin x="-126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slide" Target="slides/slide27.xml"/><Relationship Id="rId55" Type="http://schemas.openxmlformats.org/officeDocument/2006/relationships/slide" Target="slides/slide32.xml"/><Relationship Id="rId63" Type="http://schemas.openxmlformats.org/officeDocument/2006/relationships/slide" Target="slides/slide40.xml"/><Relationship Id="rId68" Type="http://schemas.openxmlformats.org/officeDocument/2006/relationships/slide" Target="slides/slide45.xml"/><Relationship Id="rId76"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48.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slide" Target="slides/slide43.xml"/><Relationship Id="rId74" Type="http://schemas.openxmlformats.org/officeDocument/2006/relationships/slide" Target="slides/slide51.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38.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slide" Target="slides/slide50.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slide" Target="slides/slide46.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slide" Target="slides/slide49.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slide" Target="slides/slide47.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605C6B-5528-4471-991A-2DE4AE62C126}" type="datetimeFigureOut">
              <a:rPr lang="en-GB" smtClean="0"/>
              <a:t>25/09/2016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427E61C-8470-43B8-830B-693F68660D82}" type="slidenum">
              <a:rPr lang="en-GB" smtClean="0"/>
              <a:t>‹#›</a:t>
            </a:fld>
            <a:endParaRPr lang="en-GB"/>
          </a:p>
        </p:txBody>
      </p:sp>
    </p:spTree>
    <p:extLst>
      <p:ext uri="{BB962C8B-B14F-4D97-AF65-F5344CB8AC3E}">
        <p14:creationId xmlns:p14="http://schemas.microsoft.com/office/powerpoint/2010/main" val="2971248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12FEEA-3890-4C36-A1FE-21D0910B6277}" type="datetimeFigureOut">
              <a:rPr lang="en-GB" smtClean="0"/>
              <a:t>25/09/2016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B71ED0-247C-4521-81E7-94EC5CA467D5}" type="slidenum">
              <a:rPr lang="en-GB" smtClean="0"/>
              <a:t>‹#›</a:t>
            </a:fld>
            <a:endParaRPr lang="en-GB"/>
          </a:p>
        </p:txBody>
      </p:sp>
    </p:spTree>
    <p:extLst>
      <p:ext uri="{BB962C8B-B14F-4D97-AF65-F5344CB8AC3E}">
        <p14:creationId xmlns:p14="http://schemas.microsoft.com/office/powerpoint/2010/main" val="215342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92F44B-3680-4C9D-9A2C-8E86A3EF2CD7}" type="slidenum">
              <a:rPr lang="en-GB" smtClean="0"/>
              <a:t>30</a:t>
            </a:fld>
            <a:endParaRPr lang="en-GB"/>
          </a:p>
        </p:txBody>
      </p:sp>
    </p:spTree>
    <p:extLst>
      <p:ext uri="{BB962C8B-B14F-4D97-AF65-F5344CB8AC3E}">
        <p14:creationId xmlns:p14="http://schemas.microsoft.com/office/powerpoint/2010/main" val="2788104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873"/>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4D97E01-9FF3-4F66-B0FF-3CFE260FDE06}" type="datetimeFigureOut">
              <a:rPr lang="en-GB" smtClean="0">
                <a:solidFill>
                  <a:prstClr val="black">
                    <a:tint val="75000"/>
                  </a:prstClr>
                </a:solidFill>
              </a:rPr>
              <a:pPr/>
              <a:t>25/09/2016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319C78-C169-4010-A838-E4EAA16C727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72197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D97E01-9FF3-4F66-B0FF-3CFE260FDE06}" type="datetimeFigureOut">
              <a:rPr lang="en-GB" smtClean="0">
                <a:solidFill>
                  <a:prstClr val="black">
                    <a:tint val="75000"/>
                  </a:prstClr>
                </a:solidFill>
              </a:rPr>
              <a:pPr/>
              <a:t>25/09/2016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319C78-C169-4010-A838-E4EAA16C727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6669044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81"/>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353794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34370808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16113"/>
            <a:ext cx="4038600" cy="41798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916113"/>
            <a:ext cx="4038600" cy="41798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097876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15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996823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1370463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30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9879807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0116" y="142852"/>
            <a:ext cx="8929750" cy="59531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938492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79426" y="1268413"/>
            <a:ext cx="8785225" cy="4830762"/>
          </a:xfrm>
        </p:spPr>
        <p:txBody>
          <a:bodyPr/>
          <a:lstStyle>
            <a:lvl1pPr>
              <a:defRPr>
                <a:solidFill>
                  <a:schemeClr val="tx1"/>
                </a:solidFill>
              </a:defRPr>
            </a:lvl1pPr>
          </a:lstStyle>
          <a:p>
            <a:pPr lvl="0"/>
            <a:endParaRPr lang="en-GB" noProof="0" smtClean="0"/>
          </a:p>
        </p:txBody>
      </p:sp>
    </p:spTree>
    <p:extLst>
      <p:ext uri="{BB962C8B-B14F-4D97-AF65-F5344CB8AC3E}">
        <p14:creationId xmlns:p14="http://schemas.microsoft.com/office/powerpoint/2010/main" val="50748195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916113"/>
            <a:ext cx="4038600" cy="41798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p:cNvSpPr>
          <p:nvPr>
            <p:ph type="chart" sz="half" idx="2"/>
          </p:nvPr>
        </p:nvSpPr>
        <p:spPr>
          <a:xfrm>
            <a:off x="4648200" y="1916113"/>
            <a:ext cx="4038600" cy="4179887"/>
          </a:xfrm>
        </p:spPr>
        <p:txBody>
          <a:bodyPr/>
          <a:lstStyle/>
          <a:p>
            <a:pPr lvl="0"/>
            <a:endParaRPr lang="en-US" noProof="0" dirty="0"/>
          </a:p>
        </p:txBody>
      </p:sp>
    </p:spTree>
    <p:extLst>
      <p:ext uri="{BB962C8B-B14F-4D97-AF65-F5344CB8AC3E}">
        <p14:creationId xmlns:p14="http://schemas.microsoft.com/office/powerpoint/2010/main" val="205112458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7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4133226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086"/>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508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D97E01-9FF3-4F66-B0FF-3CFE260FDE06}" type="datetimeFigureOut">
              <a:rPr lang="en-GB" smtClean="0">
                <a:solidFill>
                  <a:prstClr val="black">
                    <a:tint val="75000"/>
                  </a:prstClr>
                </a:solidFill>
              </a:rPr>
              <a:pPr/>
              <a:t>25/09/2016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319C78-C169-4010-A838-E4EAA16C727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6543055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6852948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16113"/>
            <a:ext cx="4038600" cy="41798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916113"/>
            <a:ext cx="4038600" cy="41798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634994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15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91091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84842533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3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4851420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0116" y="142852"/>
            <a:ext cx="8929750" cy="59531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4148194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79426" y="1268413"/>
            <a:ext cx="8785225" cy="4830762"/>
          </a:xfrm>
        </p:spPr>
        <p:txBody>
          <a:bodyPr/>
          <a:lstStyle>
            <a:lvl1pPr>
              <a:defRPr>
                <a:solidFill>
                  <a:schemeClr val="tx1"/>
                </a:solidFill>
              </a:defRPr>
            </a:lvl1pPr>
          </a:lstStyle>
          <a:p>
            <a:pPr lvl="0"/>
            <a:endParaRPr lang="en-GB" noProof="0" smtClean="0"/>
          </a:p>
        </p:txBody>
      </p:sp>
    </p:spTree>
    <p:extLst>
      <p:ext uri="{BB962C8B-B14F-4D97-AF65-F5344CB8AC3E}">
        <p14:creationId xmlns:p14="http://schemas.microsoft.com/office/powerpoint/2010/main" val="421108573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916113"/>
            <a:ext cx="4038600" cy="41798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p:cNvSpPr>
          <p:nvPr>
            <p:ph type="chart" sz="half" idx="2"/>
          </p:nvPr>
        </p:nvSpPr>
        <p:spPr>
          <a:xfrm>
            <a:off x="4648200" y="1916113"/>
            <a:ext cx="4038600" cy="4179887"/>
          </a:xfrm>
        </p:spPr>
        <p:txBody>
          <a:bodyPr/>
          <a:lstStyle/>
          <a:p>
            <a:pPr lvl="0"/>
            <a:endParaRPr lang="en-US" noProof="0" dirty="0"/>
          </a:p>
        </p:txBody>
      </p:sp>
    </p:spTree>
    <p:extLst>
      <p:ext uri="{BB962C8B-B14F-4D97-AF65-F5344CB8AC3E}">
        <p14:creationId xmlns:p14="http://schemas.microsoft.com/office/powerpoint/2010/main" val="34300315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prstClr val="white"/>
              </a:solidFill>
            </a:endParaRPr>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prstClr val="white"/>
              </a:solidFill>
            </a:endParaRPr>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4C7ED59-B325-4BAC-8970-DFBCCCF9DB3B}"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157907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4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56350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871"/>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CBA0DCE7-EFB4-4005-AD9E-6AC4AA330D85}" type="datetimeFigureOut">
              <a:rPr lang="en-GB"/>
              <a:pPr>
                <a:defRPr/>
              </a:pPr>
              <a:t>25/09/2016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10FA3FD9-9114-4F00-8C75-099C5571FC86}" type="slidenum">
              <a:rPr lang="en-GB"/>
              <a:pPr>
                <a:defRPr/>
              </a:pPr>
              <a:t>‹#›</a:t>
            </a:fld>
            <a:endParaRPr lang="en-GB" dirty="0"/>
          </a:p>
        </p:txBody>
      </p:sp>
    </p:spTree>
    <p:extLst>
      <p:ext uri="{BB962C8B-B14F-4D97-AF65-F5344CB8AC3E}">
        <p14:creationId xmlns:p14="http://schemas.microsoft.com/office/powerpoint/2010/main" val="161382746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72200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2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300090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9873194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13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3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467827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519981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9644892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2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282983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8933363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359889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86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86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82340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E192D87-7E9F-4C80-AE33-391A12AB595B}" type="datetimeFigureOut">
              <a:rPr lang="en-GB"/>
              <a:pPr>
                <a:defRPr/>
              </a:pPr>
              <a:t>25/09/2016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8E779E7A-6D1A-4F4A-877F-B927F04E2722}" type="slidenum">
              <a:rPr lang="en-GB"/>
              <a:pPr>
                <a:defRPr/>
              </a:pPr>
              <a:t>‹#›</a:t>
            </a:fld>
            <a:endParaRPr lang="en-GB" dirty="0"/>
          </a:p>
        </p:txBody>
      </p:sp>
    </p:spTree>
    <p:extLst>
      <p:ext uri="{BB962C8B-B14F-4D97-AF65-F5344CB8AC3E}">
        <p14:creationId xmlns:p14="http://schemas.microsoft.com/office/powerpoint/2010/main" val="284882646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4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9935668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554027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20"/>
            <a:ext cx="77724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727577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458894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135"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135"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519579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360110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7822156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270"/>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4349528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797254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09816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46"/>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2FACC1-8DD0-457C-A7CB-0BD65698FD4C}" type="datetimeFigureOut">
              <a:rPr lang="en-GB"/>
              <a:pPr>
                <a:defRPr/>
              </a:pPr>
              <a:t>25/09/2016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9605BC5-76DA-4747-899D-B8D6904682F8}" type="slidenum">
              <a:rPr lang="en-GB"/>
              <a:pPr>
                <a:defRPr/>
              </a:pPr>
              <a:t>‹#›</a:t>
            </a:fld>
            <a:endParaRPr lang="en-GB" dirty="0"/>
          </a:p>
        </p:txBody>
      </p:sp>
    </p:spTree>
    <p:extLst>
      <p:ext uri="{BB962C8B-B14F-4D97-AF65-F5344CB8AC3E}">
        <p14:creationId xmlns:p14="http://schemas.microsoft.com/office/powerpoint/2010/main" val="46302783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85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85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320718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43"/>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2662186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3858118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18"/>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9867985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618938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1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2594525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9961807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1362150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2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7620318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75796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8B3B25A0-CB85-432B-9441-4EACC9BDD442}" type="datetimeFigureOut">
              <a:rPr lang="en-GB"/>
              <a:pPr>
                <a:defRPr/>
              </a:pPr>
              <a:t>25/09/2016</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20D66E08-283E-4B34-B437-7169E145370C}" type="slidenum">
              <a:rPr lang="en-GB"/>
              <a:pPr>
                <a:defRPr/>
              </a:pPr>
              <a:t>‹#›</a:t>
            </a:fld>
            <a:endParaRPr lang="en-GB" dirty="0"/>
          </a:p>
        </p:txBody>
      </p:sp>
    </p:spTree>
    <p:extLst>
      <p:ext uri="{BB962C8B-B14F-4D97-AF65-F5344CB8AC3E}">
        <p14:creationId xmlns:p14="http://schemas.microsoft.com/office/powerpoint/2010/main" val="400484382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742615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856"/>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85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8767971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43"/>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90234345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23027950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16113"/>
            <a:ext cx="4038600" cy="41798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916113"/>
            <a:ext cx="4038600" cy="41798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6502842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1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3307294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34116869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2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517500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0116" y="142852"/>
            <a:ext cx="8929750" cy="59531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4736928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79426" y="1268413"/>
            <a:ext cx="8785225" cy="4830762"/>
          </a:xfrm>
        </p:spPr>
        <p:txBody>
          <a:bodyPr/>
          <a:lstStyle>
            <a:lvl1pPr>
              <a:defRPr>
                <a:solidFill>
                  <a:schemeClr val="tx1"/>
                </a:solidFill>
              </a:defRPr>
            </a:lvl1pPr>
          </a:lstStyle>
          <a:p>
            <a:pPr lvl="0"/>
            <a:endParaRPr lang="en-GB" noProof="0" smtClean="0"/>
          </a:p>
        </p:txBody>
      </p:sp>
    </p:spTree>
    <p:extLst>
      <p:ext uri="{BB962C8B-B14F-4D97-AF65-F5344CB8AC3E}">
        <p14:creationId xmlns:p14="http://schemas.microsoft.com/office/powerpoint/2010/main" val="3571424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24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4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A16A65AA-D6B5-4E91-9065-BA11A4DB6299}" type="datetimeFigureOut">
              <a:rPr lang="en-GB"/>
              <a:pPr>
                <a:defRPr/>
              </a:pPr>
              <a:t>25/09/2016</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AE532089-4CA1-4E48-8E84-53FC35821227}" type="slidenum">
              <a:rPr lang="en-GB"/>
              <a:pPr>
                <a:defRPr/>
              </a:pPr>
              <a:t>‹#›</a:t>
            </a:fld>
            <a:endParaRPr lang="en-GB" dirty="0"/>
          </a:p>
        </p:txBody>
      </p:sp>
    </p:spTree>
    <p:extLst>
      <p:ext uri="{BB962C8B-B14F-4D97-AF65-F5344CB8AC3E}">
        <p14:creationId xmlns:p14="http://schemas.microsoft.com/office/powerpoint/2010/main" val="265603475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916113"/>
            <a:ext cx="4038600" cy="41798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p:cNvSpPr>
          <p:nvPr>
            <p:ph type="chart" sz="half" idx="2"/>
          </p:nvPr>
        </p:nvSpPr>
        <p:spPr>
          <a:xfrm>
            <a:off x="4648200" y="1916113"/>
            <a:ext cx="4038600" cy="4179887"/>
          </a:xfrm>
        </p:spPr>
        <p:txBody>
          <a:bodyPr/>
          <a:lstStyle/>
          <a:p>
            <a:pPr lvl="0"/>
            <a:endParaRPr lang="en-US" noProof="0" dirty="0"/>
          </a:p>
        </p:txBody>
      </p:sp>
    </p:spTree>
    <p:extLst>
      <p:ext uri="{BB962C8B-B14F-4D97-AF65-F5344CB8AC3E}">
        <p14:creationId xmlns:p14="http://schemas.microsoft.com/office/powerpoint/2010/main" val="138168893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43"/>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D2D99AF-C09F-424F-91F2-3307573BE23C}"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3F2676D-825D-4D10-BD11-817A44CCE1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168506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2D99AF-C09F-424F-91F2-3307573BE23C}"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3F2676D-825D-4D10-BD11-817A44CCE1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933694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18"/>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2D99AF-C09F-424F-91F2-3307573BE23C}"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3F2676D-825D-4D10-BD11-817A44CCE1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546615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D2D99AF-C09F-424F-91F2-3307573BE23C}" type="datetimeFigureOut">
              <a:rPr lang="en-GB" smtClean="0">
                <a:solidFill>
                  <a:prstClr val="black">
                    <a:tint val="75000"/>
                  </a:prstClr>
                </a:solidFill>
              </a:rPr>
              <a:pPr/>
              <a:t>25/09/2016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3F2676D-825D-4D10-BD11-817A44CCE1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0629502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1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D2D99AF-C09F-424F-91F2-3307573BE23C}" type="datetimeFigureOut">
              <a:rPr lang="en-GB" smtClean="0">
                <a:solidFill>
                  <a:prstClr val="black">
                    <a:tint val="75000"/>
                  </a:prstClr>
                </a:solidFill>
              </a:rPr>
              <a:pPr/>
              <a:t>25/09/2016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3F2676D-825D-4D10-BD11-817A44CCE1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3626044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D2D99AF-C09F-424F-91F2-3307573BE23C}" type="datetimeFigureOut">
              <a:rPr lang="en-GB" smtClean="0">
                <a:solidFill>
                  <a:prstClr val="black">
                    <a:tint val="75000"/>
                  </a:prstClr>
                </a:solidFill>
              </a:rPr>
              <a:pPr/>
              <a:t>25/09/2016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3F2676D-825D-4D10-BD11-817A44CCE1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85423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2D99AF-C09F-424F-91F2-3307573BE23C}" type="datetimeFigureOut">
              <a:rPr lang="en-GB" smtClean="0">
                <a:solidFill>
                  <a:prstClr val="black">
                    <a:tint val="75000"/>
                  </a:prstClr>
                </a:solidFill>
              </a:rPr>
              <a:pPr/>
              <a:t>25/09/2016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3F2676D-825D-4D10-BD11-817A44CCE1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553168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2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2D99AF-C09F-424F-91F2-3307573BE23C}" type="datetimeFigureOut">
              <a:rPr lang="en-GB" smtClean="0">
                <a:solidFill>
                  <a:prstClr val="black">
                    <a:tint val="75000"/>
                  </a:prstClr>
                </a:solidFill>
              </a:rPr>
              <a:pPr/>
              <a:t>25/09/2016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3F2676D-825D-4D10-BD11-817A44CCE1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6556801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2D99AF-C09F-424F-91F2-3307573BE23C}" type="datetimeFigureOut">
              <a:rPr lang="en-GB" smtClean="0">
                <a:solidFill>
                  <a:prstClr val="black">
                    <a:tint val="75000"/>
                  </a:prstClr>
                </a:solidFill>
              </a:rPr>
              <a:pPr/>
              <a:t>25/09/2016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3F2676D-825D-4D10-BD11-817A44CCE1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55240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36CC81A-5686-4D8D-9717-42FDB4A1DB17}" type="datetimeFigureOut">
              <a:rPr lang="en-GB"/>
              <a:pPr>
                <a:defRPr/>
              </a:pPr>
              <a:t>25/09/2016</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7A0C4803-E9FF-43BA-A6B9-DB76F0CEF392}" type="slidenum">
              <a:rPr lang="en-GB"/>
              <a:pPr>
                <a:defRPr/>
              </a:pPr>
              <a:t>‹#›</a:t>
            </a:fld>
            <a:endParaRPr lang="en-GB" dirty="0"/>
          </a:p>
        </p:txBody>
      </p:sp>
    </p:spTree>
    <p:extLst>
      <p:ext uri="{BB962C8B-B14F-4D97-AF65-F5344CB8AC3E}">
        <p14:creationId xmlns:p14="http://schemas.microsoft.com/office/powerpoint/2010/main" val="160873943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2D99AF-C09F-424F-91F2-3307573BE23C}"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3F2676D-825D-4D10-BD11-817A44CCE1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219362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856"/>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85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2D99AF-C09F-424F-91F2-3307573BE23C}"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3F2676D-825D-4D10-BD11-817A44CCE1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7701414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43"/>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579111-F504-421C-9B4A-257A4B907B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525007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68D2E6-E07A-496D-A52C-80848A84F0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67029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18"/>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59F469-83F9-4FC8-9044-FA6A974EDC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263682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06AC52-635B-4DE0-94B7-7DF7103652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445442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1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A19DEE7-D9E9-4B78-A2B5-92560B333A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94876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EC83435-E7AF-4100-9AE1-E6C8C463A2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182197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0CFD501-9290-4D19-BC1A-7956BE5E93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313764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2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A5C382-1B07-4F1B-A7D0-BB9E256451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97652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AF4BEC4-BCF5-41A6-AAF9-9C68639E2E4F}" type="datetimeFigureOut">
              <a:rPr lang="en-GB"/>
              <a:pPr>
                <a:defRPr/>
              </a:pPr>
              <a:t>25/09/2016</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0E414DAF-BE80-44A8-84A6-00CE3D8C6EFF}" type="slidenum">
              <a:rPr lang="en-GB"/>
              <a:pPr>
                <a:defRPr/>
              </a:pPr>
              <a:t>‹#›</a:t>
            </a:fld>
            <a:endParaRPr lang="en-GB" dirty="0"/>
          </a:p>
        </p:txBody>
      </p:sp>
    </p:spTree>
    <p:extLst>
      <p:ext uri="{BB962C8B-B14F-4D97-AF65-F5344CB8AC3E}">
        <p14:creationId xmlns:p14="http://schemas.microsoft.com/office/powerpoint/2010/main" val="199109379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09E0C7-5EE4-4AE1-BB02-802CC1CFD1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009031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C800EB-0D98-43D6-9BA7-728A26CE62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112400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856"/>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85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418E13-EB36-4B46-90EA-7BBE47AD0B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796880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0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2868113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3356626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8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7528329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1558744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11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1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9294335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2714586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814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49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C0D1B1-7584-4594-B3AC-5DED9DA8F60D}" type="datetimeFigureOut">
              <a:rPr lang="en-GB"/>
              <a:pPr>
                <a:defRPr/>
              </a:pPr>
              <a:t>25/09/2016</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08DBAC9E-BAA0-4EF8-A320-D7088AF3E12C}" type="slidenum">
              <a:rPr lang="en-GB"/>
              <a:pPr>
                <a:defRPr/>
              </a:pPr>
              <a:t>‹#›</a:t>
            </a:fld>
            <a:endParaRPr lang="en-GB" dirty="0"/>
          </a:p>
        </p:txBody>
      </p:sp>
    </p:spTree>
    <p:extLst>
      <p:ext uri="{BB962C8B-B14F-4D97-AF65-F5344CB8AC3E}">
        <p14:creationId xmlns:p14="http://schemas.microsoft.com/office/powerpoint/2010/main" val="427962220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23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2590054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172414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7044852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82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82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6241602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1"/>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9990089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2203464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96"/>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8455768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9078659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7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7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3021812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27758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D97E01-9FF3-4F66-B0FF-3CFE260FDE06}" type="datetimeFigureOut">
              <a:rPr lang="en-GB" smtClean="0">
                <a:solidFill>
                  <a:prstClr val="black">
                    <a:tint val="75000"/>
                  </a:prstClr>
                </a:solidFill>
              </a:rPr>
              <a:pPr/>
              <a:t>25/09/2016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319C78-C169-4010-A838-E4EAA16C727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88338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82623D-0092-47C9-B3D9-931ED68BB232}" type="datetimeFigureOut">
              <a:rPr lang="en-GB"/>
              <a:pPr>
                <a:defRPr/>
              </a:pPr>
              <a:t>25/09/2016</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1328F68C-5A2C-4F95-B97B-ACFD7A7416C3}" type="slidenum">
              <a:rPr lang="en-GB"/>
              <a:pPr>
                <a:defRPr/>
              </a:pPr>
              <a:t>‹#›</a:t>
            </a:fld>
            <a:endParaRPr lang="en-GB" dirty="0"/>
          </a:p>
        </p:txBody>
      </p:sp>
    </p:spTree>
    <p:extLst>
      <p:ext uri="{BB962C8B-B14F-4D97-AF65-F5344CB8AC3E}">
        <p14:creationId xmlns:p14="http://schemas.microsoft.com/office/powerpoint/2010/main" val="364866061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6825057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1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7955129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8847753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083186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4"/>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73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7037495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333728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9764594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7216202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4112668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826725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8C69060-D75B-415D-A5B7-B2071B0185B4}" type="datetimeFigureOut">
              <a:rPr lang="en-GB"/>
              <a:pPr>
                <a:defRPr/>
              </a:pPr>
              <a:t>25/09/2016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108EDA6B-7D3A-4DB9-A56D-AAAC3D7E4E4C}" type="slidenum">
              <a:rPr lang="en-GB"/>
              <a:pPr>
                <a:defRPr/>
              </a:pPr>
              <a:t>‹#›</a:t>
            </a:fld>
            <a:endParaRPr lang="en-GB" dirty="0"/>
          </a:p>
        </p:txBody>
      </p:sp>
    </p:spTree>
    <p:extLst>
      <p:ext uri="{BB962C8B-B14F-4D97-AF65-F5344CB8AC3E}">
        <p14:creationId xmlns:p14="http://schemas.microsoft.com/office/powerpoint/2010/main" val="318050969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2995565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2011972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1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4739110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750585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035865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8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911080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4871066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251156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7104860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21013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084"/>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508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5EA9EC9-8D08-4BB9-AA86-EB3F90016B39}" type="datetimeFigureOut">
              <a:rPr lang="en-GB"/>
              <a:pPr>
                <a:defRPr/>
              </a:pPr>
              <a:t>25/09/2016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4697491-76E1-461F-AB34-B61BE7CD90BD}" type="slidenum">
              <a:rPr lang="en-GB"/>
              <a:pPr>
                <a:defRPr/>
              </a:pPr>
              <a:t>‹#›</a:t>
            </a:fld>
            <a:endParaRPr lang="en-GB" dirty="0"/>
          </a:p>
        </p:txBody>
      </p:sp>
    </p:spTree>
    <p:extLst>
      <p:ext uri="{BB962C8B-B14F-4D97-AF65-F5344CB8AC3E}">
        <p14:creationId xmlns:p14="http://schemas.microsoft.com/office/powerpoint/2010/main" val="12565716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7709850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3710159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367081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2963221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5683108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3080613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2058103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46685492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5322855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16113"/>
            <a:ext cx="4038600" cy="41798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916113"/>
            <a:ext cx="4038600" cy="41798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51575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871"/>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A475608-7BF9-4C98-87CF-C3C347174A68}" type="datetimeFigureOut">
              <a:rPr lang="en-GB" smtClean="0">
                <a:solidFill>
                  <a:prstClr val="black">
                    <a:tint val="75000"/>
                  </a:prstClr>
                </a:solidFill>
              </a:rPr>
              <a:pPr/>
              <a:t>25/09/2016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356E2E5-732E-4EC1-A309-EBDD3686612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131208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2277514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08221376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1147688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0114" y="142852"/>
            <a:ext cx="8929750" cy="59531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7951153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79388" y="1268413"/>
            <a:ext cx="8785225" cy="4830762"/>
          </a:xfrm>
        </p:spPr>
        <p:txBody>
          <a:bodyPr/>
          <a:lstStyle>
            <a:lvl1pPr>
              <a:defRPr>
                <a:solidFill>
                  <a:schemeClr val="tx1"/>
                </a:solidFill>
              </a:defRPr>
            </a:lvl1pPr>
          </a:lstStyle>
          <a:p>
            <a:pPr lvl="0"/>
            <a:endParaRPr lang="en-GB" noProof="0" smtClean="0"/>
          </a:p>
        </p:txBody>
      </p:sp>
    </p:spTree>
    <p:extLst>
      <p:ext uri="{BB962C8B-B14F-4D97-AF65-F5344CB8AC3E}">
        <p14:creationId xmlns:p14="http://schemas.microsoft.com/office/powerpoint/2010/main" val="4036475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916113"/>
            <a:ext cx="4038600" cy="41798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p:cNvSpPr>
          <p:nvPr>
            <p:ph type="chart" sz="half" idx="2"/>
          </p:nvPr>
        </p:nvSpPr>
        <p:spPr>
          <a:xfrm>
            <a:off x="4648200" y="1916113"/>
            <a:ext cx="4038600" cy="4179887"/>
          </a:xfrm>
        </p:spPr>
        <p:txBody>
          <a:bodyPr/>
          <a:lstStyle/>
          <a:p>
            <a:pPr lvl="0"/>
            <a:endParaRPr lang="en-US" noProof="0" dirty="0"/>
          </a:p>
        </p:txBody>
      </p:sp>
    </p:spTree>
    <p:extLst>
      <p:ext uri="{BB962C8B-B14F-4D97-AF65-F5344CB8AC3E}">
        <p14:creationId xmlns:p14="http://schemas.microsoft.com/office/powerpoint/2010/main" val="376362946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137618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9229113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929"/>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65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326955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352459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475608-7BF9-4C98-87CF-C3C347174A68}" type="datetimeFigureOut">
              <a:rPr lang="en-GB" smtClean="0">
                <a:solidFill>
                  <a:prstClr val="black">
                    <a:tint val="75000"/>
                  </a:prstClr>
                </a:solidFill>
              </a:rPr>
              <a:pPr/>
              <a:t>25/09/2016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356E2E5-732E-4EC1-A309-EBDD3686612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8900018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5524087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622373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024530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61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590375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61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294356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1808254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754033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46"/>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475608-7BF9-4C98-87CF-C3C347174A68}" type="datetimeFigureOut">
              <a:rPr lang="en-GB" smtClean="0">
                <a:solidFill>
                  <a:prstClr val="black">
                    <a:tint val="75000"/>
                  </a:prstClr>
                </a:solidFill>
              </a:rPr>
              <a:pPr/>
              <a:t>25/09/2016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356E2E5-732E-4EC1-A309-EBDD3686612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141709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A475608-7BF9-4C98-87CF-C3C347174A68}" type="datetimeFigureOut">
              <a:rPr lang="en-GB" smtClean="0">
                <a:solidFill>
                  <a:prstClr val="black">
                    <a:tint val="75000"/>
                  </a:prstClr>
                </a:solidFill>
              </a:rPr>
              <a:pPr/>
              <a:t>25/09/2016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356E2E5-732E-4EC1-A309-EBDD3686612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98917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24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4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A475608-7BF9-4C98-87CF-C3C347174A68}" type="datetimeFigureOut">
              <a:rPr lang="en-GB" smtClean="0">
                <a:solidFill>
                  <a:prstClr val="black">
                    <a:tint val="75000"/>
                  </a:prstClr>
                </a:solidFill>
              </a:rPr>
              <a:pPr/>
              <a:t>25/09/2016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356E2E5-732E-4EC1-A309-EBDD3686612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715658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A475608-7BF9-4C98-87CF-C3C347174A68}" type="datetimeFigureOut">
              <a:rPr lang="en-GB" smtClean="0">
                <a:solidFill>
                  <a:prstClr val="black">
                    <a:tint val="75000"/>
                  </a:prstClr>
                </a:solidFill>
              </a:rPr>
              <a:pPr/>
              <a:t>25/09/2016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356E2E5-732E-4EC1-A309-EBDD3686612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677811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475608-7BF9-4C98-87CF-C3C347174A68}" type="datetimeFigureOut">
              <a:rPr lang="en-GB" smtClean="0">
                <a:solidFill>
                  <a:prstClr val="black">
                    <a:tint val="75000"/>
                  </a:prstClr>
                </a:solidFill>
              </a:rPr>
              <a:pPr/>
              <a:t>25/09/2016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356E2E5-732E-4EC1-A309-EBDD3686612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05355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48"/>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D97E01-9FF3-4F66-B0FF-3CFE260FDE06}" type="datetimeFigureOut">
              <a:rPr lang="en-GB" smtClean="0">
                <a:solidFill>
                  <a:prstClr val="black">
                    <a:tint val="75000"/>
                  </a:prstClr>
                </a:solidFill>
              </a:rPr>
              <a:pPr/>
              <a:t>25/09/2016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319C78-C169-4010-A838-E4EAA16C727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856249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49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475608-7BF9-4C98-87CF-C3C347174A68}" type="datetimeFigureOut">
              <a:rPr lang="en-GB" smtClean="0">
                <a:solidFill>
                  <a:prstClr val="black">
                    <a:tint val="75000"/>
                  </a:prstClr>
                </a:solidFill>
              </a:rPr>
              <a:pPr/>
              <a:t>25/09/2016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356E2E5-732E-4EC1-A309-EBDD3686612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380083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475608-7BF9-4C98-87CF-C3C347174A68}" type="datetimeFigureOut">
              <a:rPr lang="en-GB" smtClean="0">
                <a:solidFill>
                  <a:prstClr val="black">
                    <a:tint val="75000"/>
                  </a:prstClr>
                </a:solidFill>
              </a:rPr>
              <a:pPr/>
              <a:t>25/09/2016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356E2E5-732E-4EC1-A309-EBDD3686612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701276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475608-7BF9-4C98-87CF-C3C347174A68}" type="datetimeFigureOut">
              <a:rPr lang="en-GB" smtClean="0">
                <a:solidFill>
                  <a:prstClr val="black">
                    <a:tint val="75000"/>
                  </a:prstClr>
                </a:solidFill>
              </a:rPr>
              <a:pPr/>
              <a:t>25/09/2016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356E2E5-732E-4EC1-A309-EBDD3686612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841330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084"/>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508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475608-7BF9-4C98-87CF-C3C347174A68}" type="datetimeFigureOut">
              <a:rPr lang="en-GB" smtClean="0">
                <a:solidFill>
                  <a:prstClr val="black">
                    <a:tint val="75000"/>
                  </a:prstClr>
                </a:solidFill>
              </a:rPr>
              <a:pPr/>
              <a:t>25/09/2016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356E2E5-732E-4EC1-A309-EBDD3686612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403421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38222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358952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0173"/>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89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558014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865267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436452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32262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4D97E01-9FF3-4F66-B0FF-3CFE260FDE06}" type="datetimeFigureOut">
              <a:rPr lang="en-GB" smtClean="0">
                <a:solidFill>
                  <a:prstClr val="black">
                    <a:tint val="75000"/>
                  </a:prstClr>
                </a:solidFill>
              </a:rPr>
              <a:pPr/>
              <a:t>25/09/2016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2319C78-C169-4010-A838-E4EAA16C727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80397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861238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86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493515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86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110108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433477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23074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846374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68359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0157"/>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88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584176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27658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40205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2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4D97E01-9FF3-4F66-B0FF-3CFE260FDE06}" type="datetimeFigureOut">
              <a:rPr lang="en-GB" smtClean="0">
                <a:solidFill>
                  <a:prstClr val="black">
                    <a:tint val="75000"/>
                  </a:prstClr>
                </a:solidFill>
              </a:rPr>
              <a:pPr/>
              <a:t>25/09/2016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2319C78-C169-4010-A838-E4EAA16C727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044269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075648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436340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84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961946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84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321995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204556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155982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880200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376605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0139"/>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8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873011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21987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4D97E01-9FF3-4F66-B0FF-3CFE260FDE06}" type="datetimeFigureOut">
              <a:rPr lang="en-GB" smtClean="0">
                <a:solidFill>
                  <a:prstClr val="black">
                    <a:tint val="75000"/>
                  </a:prstClr>
                </a:solidFill>
              </a:rPr>
              <a:pPr/>
              <a:t>25/09/2016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2319C78-C169-4010-A838-E4EAA16C727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785297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182136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839429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813180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8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09997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8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118188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559085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651270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752385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353022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0119"/>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84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84386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D97E01-9FF3-4F66-B0FF-3CFE260FDE06}" type="datetimeFigureOut">
              <a:rPr lang="en-GB" smtClean="0">
                <a:solidFill>
                  <a:prstClr val="black">
                    <a:tint val="75000"/>
                  </a:prstClr>
                </a:solidFill>
              </a:rPr>
              <a:pPr/>
              <a:t>25/09/2016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2319C78-C169-4010-A838-E4EAA16C727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135039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795767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697085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192517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933722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80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419682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80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583767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657442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66938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468350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78930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49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D97E01-9FF3-4F66-B0FF-3CFE260FDE06}" type="datetimeFigureOut">
              <a:rPr lang="en-GB" smtClean="0">
                <a:solidFill>
                  <a:prstClr val="black">
                    <a:tint val="75000"/>
                  </a:prstClr>
                </a:solidFill>
              </a:rPr>
              <a:pPr/>
              <a:t>25/09/2016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2319C78-C169-4010-A838-E4EAA16C727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365563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0097"/>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82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181676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125321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15306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814398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519225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78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222838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78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983922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938924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550658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81"/>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695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D97E01-9FF3-4F66-B0FF-3CFE260FDE06}" type="datetimeFigureOut">
              <a:rPr lang="en-GB" smtClean="0">
                <a:solidFill>
                  <a:prstClr val="black">
                    <a:tint val="75000"/>
                  </a:prstClr>
                </a:solidFill>
              </a:rPr>
              <a:pPr/>
              <a:t>25/09/2016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2319C78-C169-4010-A838-E4EAA16C727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4093237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297003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56"/>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682353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150108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15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5616188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526534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582213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30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4559750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219270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090176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894"/>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89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33077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jpeg"/><Relationship Id="rId5" Type="http://schemas.openxmlformats.org/officeDocument/2006/relationships/slideLayout" Target="../slideLayouts/slideLayout104.xml"/><Relationship Id="rId10" Type="http://schemas.openxmlformats.org/officeDocument/2006/relationships/theme" Target="../theme/theme10.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jpe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theme" Target="../theme/theme11.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2.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7.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13.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8.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theme" Target="../theme/theme14.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9.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image" Target="../media/image1.jpeg"/><Relationship Id="rId5" Type="http://schemas.openxmlformats.org/officeDocument/2006/relationships/slideLayout" Target="../slideLayouts/slideLayout156.xml"/><Relationship Id="rId10" Type="http://schemas.openxmlformats.org/officeDocument/2006/relationships/theme" Target="../theme/theme15.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8.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theme" Target="../theme/theme16.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9.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theme" Target="../theme/theme17.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0.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theme" Target="../theme/theme18.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1.xml"/><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theme" Target="../theme/theme19.xml"/><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0" Type="http://schemas.openxmlformats.org/officeDocument/2006/relationships/slideLayout" Target="../slideLayouts/slideLayout203.xml"/><Relationship Id="rId4" Type="http://schemas.openxmlformats.org/officeDocument/2006/relationships/slideLayout" Target="../slideLayouts/slideLayout197.xml"/><Relationship Id="rId9" Type="http://schemas.openxmlformats.org/officeDocument/2006/relationships/slideLayout" Target="../slideLayouts/slideLayout20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2.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theme" Target="../theme/theme20.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3.xml"/><Relationship Id="rId3" Type="http://schemas.openxmlformats.org/officeDocument/2006/relationships/slideLayout" Target="../slideLayouts/slideLayout218.xml"/><Relationship Id="rId7" Type="http://schemas.openxmlformats.org/officeDocument/2006/relationships/slideLayout" Target="../slideLayouts/slideLayout222.xml"/><Relationship Id="rId12" Type="http://schemas.openxmlformats.org/officeDocument/2006/relationships/theme" Target="../theme/theme21.xml"/><Relationship Id="rId2" Type="http://schemas.openxmlformats.org/officeDocument/2006/relationships/slideLayout" Target="../slideLayouts/slideLayout217.xml"/><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5" Type="http://schemas.openxmlformats.org/officeDocument/2006/relationships/slideLayout" Target="../slideLayouts/slideLayout220.xml"/><Relationship Id="rId10" Type="http://schemas.openxmlformats.org/officeDocument/2006/relationships/slideLayout" Target="../slideLayouts/slideLayout225.xml"/><Relationship Id="rId4" Type="http://schemas.openxmlformats.org/officeDocument/2006/relationships/slideLayout" Target="../slideLayouts/slideLayout219.xml"/><Relationship Id="rId9" Type="http://schemas.openxmlformats.org/officeDocument/2006/relationships/slideLayout" Target="../slideLayouts/slideLayout224.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4.xml"/><Relationship Id="rId3" Type="http://schemas.openxmlformats.org/officeDocument/2006/relationships/slideLayout" Target="../slideLayouts/slideLayout229.xml"/><Relationship Id="rId7" Type="http://schemas.openxmlformats.org/officeDocument/2006/relationships/slideLayout" Target="../slideLayouts/slideLayout233.xml"/><Relationship Id="rId2" Type="http://schemas.openxmlformats.org/officeDocument/2006/relationships/slideLayout" Target="../slideLayouts/slideLayout228.xml"/><Relationship Id="rId1" Type="http://schemas.openxmlformats.org/officeDocument/2006/relationships/slideLayout" Target="../slideLayouts/slideLayout227.xml"/><Relationship Id="rId6" Type="http://schemas.openxmlformats.org/officeDocument/2006/relationships/slideLayout" Target="../slideLayouts/slideLayout232.xml"/><Relationship Id="rId11" Type="http://schemas.openxmlformats.org/officeDocument/2006/relationships/image" Target="../media/image1.jpeg"/><Relationship Id="rId5" Type="http://schemas.openxmlformats.org/officeDocument/2006/relationships/slideLayout" Target="../slideLayouts/slideLayout231.xml"/><Relationship Id="rId10" Type="http://schemas.openxmlformats.org/officeDocument/2006/relationships/theme" Target="../theme/theme22.xml"/><Relationship Id="rId4" Type="http://schemas.openxmlformats.org/officeDocument/2006/relationships/slideLayout" Target="../slideLayouts/slideLayout230.xml"/><Relationship Id="rId9" Type="http://schemas.openxmlformats.org/officeDocument/2006/relationships/slideLayout" Target="../slideLayouts/slideLayout235.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3.xml"/><Relationship Id="rId3" Type="http://schemas.openxmlformats.org/officeDocument/2006/relationships/slideLayout" Target="../slideLayouts/slideLayout238.xml"/><Relationship Id="rId7" Type="http://schemas.openxmlformats.org/officeDocument/2006/relationships/slideLayout" Target="../slideLayouts/slideLayout242.xml"/><Relationship Id="rId12" Type="http://schemas.openxmlformats.org/officeDocument/2006/relationships/theme" Target="../theme/theme23.xml"/><Relationship Id="rId2" Type="http://schemas.openxmlformats.org/officeDocument/2006/relationships/slideLayout" Target="../slideLayouts/slideLayout237.xml"/><Relationship Id="rId1" Type="http://schemas.openxmlformats.org/officeDocument/2006/relationships/slideLayout" Target="../slideLayouts/slideLayout236.xml"/><Relationship Id="rId6" Type="http://schemas.openxmlformats.org/officeDocument/2006/relationships/slideLayout" Target="../slideLayouts/slideLayout241.xml"/><Relationship Id="rId11" Type="http://schemas.openxmlformats.org/officeDocument/2006/relationships/slideLayout" Target="../slideLayouts/slideLayout246.xml"/><Relationship Id="rId5" Type="http://schemas.openxmlformats.org/officeDocument/2006/relationships/slideLayout" Target="../slideLayouts/slideLayout240.xml"/><Relationship Id="rId10" Type="http://schemas.openxmlformats.org/officeDocument/2006/relationships/slideLayout" Target="../slideLayouts/slideLayout245.xml"/><Relationship Id="rId4" Type="http://schemas.openxmlformats.org/officeDocument/2006/relationships/slideLayout" Target="../slideLayouts/slideLayout239.xml"/><Relationship Id="rId9" Type="http://schemas.openxmlformats.org/officeDocument/2006/relationships/slideLayout" Target="../slideLayouts/slideLayout2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79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97E01-9FF3-4F66-B0FF-3CFE260FDE06}" type="datetimeFigureOut">
              <a:rPr lang="en-GB" smtClean="0">
                <a:solidFill>
                  <a:prstClr val="black">
                    <a:tint val="75000"/>
                  </a:prstClr>
                </a:solidFill>
              </a:rPr>
              <a:pPr/>
              <a:t>25/09/2016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79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79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319C78-C169-4010-A838-E4EAA16C727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513547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4">
                <a:lumMod val="10000"/>
              </a:schemeClr>
            </a:gs>
            <a:gs pos="20000">
              <a:srgbClr val="41164A"/>
            </a:gs>
            <a:gs pos="50000">
              <a:srgbClr val="4C2658"/>
            </a:gs>
            <a:gs pos="75000">
              <a:srgbClr val="8B06A6">
                <a:alpha val="93000"/>
              </a:srgbClr>
            </a:gs>
            <a:gs pos="89999">
              <a:srgbClr val="8D498F"/>
            </a:gs>
            <a:gs pos="100000">
              <a:srgbClr val="A764BC"/>
            </a:gs>
          </a:gsLst>
          <a:path path="circle">
            <a:fillToRect r="100000" b="100000"/>
          </a:path>
          <a:tileRect/>
        </a:gradFill>
        <a:effectLst/>
      </p:bgPr>
    </p:bg>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gradFill flip="none" rotWithShape="1">
            <a:gsLst>
              <a:gs pos="0">
                <a:schemeClr val="accent4">
                  <a:lumMod val="10000"/>
                  <a:alpha val="75000"/>
                </a:schemeClr>
              </a:gs>
              <a:gs pos="100000">
                <a:srgbClr val="A764BC">
                  <a:alpha val="0"/>
                </a:srgbClr>
              </a:gs>
            </a:gsLst>
            <a:lin ang="8100000" scaled="1"/>
            <a:tileRect/>
          </a:gradFill>
          <a:ln w="9525" cap="flat" cmpd="sng" algn="ctr">
            <a:noFill/>
            <a:prstDash val="solid"/>
            <a:round/>
            <a:headEnd type="none" w="med" len="med"/>
            <a:tailEnd type="none" w="med" len="med"/>
          </a:ln>
          <a:effectLst/>
        </p:spPr>
        <p:txBody>
          <a:bodyPr/>
          <a:lstStyle/>
          <a:p>
            <a:pPr>
              <a:lnSpc>
                <a:spcPct val="90000"/>
              </a:lnSpc>
              <a:spcBef>
                <a:spcPct val="20000"/>
              </a:spcBef>
              <a:buClr>
                <a:srgbClr val="67AFBD"/>
              </a:buClr>
              <a:buSzPct val="70000"/>
              <a:buFont typeface="Wingdings" pitchFamily="2" charset="2"/>
              <a:buNone/>
              <a:defRPr/>
            </a:pPr>
            <a:endParaRPr lang="en-GB" dirty="0">
              <a:solidFill>
                <a:prstClr val="white"/>
              </a:solidFill>
              <a:effectLst>
                <a:outerShdw blurRad="38100" dist="38100" dir="2700000" algn="tl">
                  <a:srgbClr val="000000">
                    <a:alpha val="43137"/>
                  </a:srgbClr>
                </a:outerShdw>
              </a:effectLst>
              <a:latin typeface="Calibri" pitchFamily="34" charset="0"/>
            </a:endParaRPr>
          </a:p>
        </p:txBody>
      </p:sp>
      <p:sp>
        <p:nvSpPr>
          <p:cNvPr id="265218" name="Freeform 2"/>
          <p:cNvSpPr>
            <a:spLocks/>
          </p:cNvSpPr>
          <p:nvPr/>
        </p:nvSpPr>
        <p:spPr bwMode="hidden">
          <a:xfrm>
            <a:off x="0" y="6215082"/>
            <a:ext cx="9144000" cy="35719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flip="none" rotWithShape="1">
            <a:gsLst>
              <a:gs pos="0">
                <a:srgbClr val="8D498F">
                  <a:alpha val="33000"/>
                </a:srgbClr>
              </a:gs>
              <a:gs pos="100000">
                <a:srgbClr val="EAEAEA"/>
              </a:gs>
            </a:gsLst>
            <a:lin ang="0" scaled="1"/>
            <a:tileRect/>
          </a:gradFill>
          <a:ln w="9525">
            <a:noFill/>
            <a:round/>
            <a:headEnd/>
            <a:tailEnd/>
          </a:ln>
          <a:effectLst/>
        </p:spPr>
        <p:txBody>
          <a:bodyPr/>
          <a:lstStyle/>
          <a:p>
            <a:pPr algn="ctr">
              <a:lnSpc>
                <a:spcPct val="90000"/>
              </a:lnSpc>
              <a:spcBef>
                <a:spcPct val="20000"/>
              </a:spcBef>
              <a:buClr>
                <a:srgbClr val="67AFBD"/>
              </a:buClr>
              <a:buSzPct val="70000"/>
              <a:buFont typeface="Wingdings" pitchFamily="2" charset="2"/>
              <a:buNone/>
              <a:defRPr/>
            </a:pPr>
            <a:r>
              <a:rPr lang="en-GB" sz="2400" dirty="0">
                <a:solidFill>
                  <a:srgbClr val="4C2658"/>
                </a:solidFill>
                <a:effectLst>
                  <a:outerShdw blurRad="38100" dist="38100" dir="2700000" algn="tl">
                    <a:srgbClr val="000000">
                      <a:alpha val="43137"/>
                    </a:srgbClr>
                  </a:outerShdw>
                </a:effectLst>
                <a:latin typeface="Calibri" pitchFamily="34" charset="0"/>
              </a:rPr>
              <a:t>       </a:t>
            </a:r>
            <a:r>
              <a:rPr lang="en-GB" sz="2400" b="1" dirty="0">
                <a:solidFill>
                  <a:srgbClr val="4C2658"/>
                </a:solidFill>
                <a:effectLst>
                  <a:outerShdw blurRad="38100" dist="38100" dir="2700000" algn="tl">
                    <a:srgbClr val="000000">
                      <a:alpha val="43137"/>
                    </a:srgbClr>
                  </a:outerShdw>
                </a:effectLst>
                <a:latin typeface="Calibri" pitchFamily="34" charset="0"/>
              </a:rPr>
              <a:t>www.andrelleducation.com</a:t>
            </a:r>
          </a:p>
        </p:txBody>
      </p:sp>
      <p:sp>
        <p:nvSpPr>
          <p:cNvPr id="265235" name="Rectangle 19"/>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65236" name="Rectangle 20"/>
          <p:cNvSpPr>
            <a:spLocks noGrp="1" noChangeArrowheads="1"/>
          </p:cNvSpPr>
          <p:nvPr>
            <p:ph type="body" idx="1"/>
          </p:nvPr>
        </p:nvSpPr>
        <p:spPr bwMode="auto">
          <a:xfrm>
            <a:off x="457200" y="1916113"/>
            <a:ext cx="8229600" cy="417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pic>
        <p:nvPicPr>
          <p:cNvPr id="89090" name="Picture 2" descr="\\SERVER02\Shared\Andrell\General Office\Editing &amp; Design\LOGOS\Jpgs\logo2.jpg"/>
          <p:cNvPicPr>
            <a:picLocks noChangeAspect="1" noChangeArrowheads="1"/>
          </p:cNvPicPr>
          <p:nvPr/>
        </p:nvPicPr>
        <p:blipFill>
          <a:blip r:embed="rId11" cstate="print">
            <a:lum bright="-12000"/>
          </a:blip>
          <a:srcRect/>
          <a:stretch>
            <a:fillRect/>
          </a:stretch>
        </p:blipFill>
        <p:spPr bwMode="auto">
          <a:xfrm>
            <a:off x="7443223" y="6215082"/>
            <a:ext cx="1700905" cy="357190"/>
          </a:xfrm>
          <a:prstGeom prst="rect">
            <a:avLst/>
          </a:prstGeom>
          <a:noFill/>
        </p:spPr>
      </p:pic>
    </p:spTree>
    <p:extLst>
      <p:ext uri="{BB962C8B-B14F-4D97-AF65-F5344CB8AC3E}">
        <p14:creationId xmlns:p14="http://schemas.microsoft.com/office/powerpoint/2010/main" val="729163948"/>
      </p:ext>
    </p:extLst>
  </p:cSld>
  <p:clrMap bg1="dk2" tx1="lt1" bg2="dk1"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a:solidFill>
            <a:srgbClr val="EAEAEA"/>
          </a:solidFill>
          <a:effectLst>
            <a:outerShdw blurRad="38100" dist="38100" dir="2700000" algn="tl">
              <a:srgbClr val="000000"/>
            </a:outerShdw>
          </a:effectLst>
          <a:latin typeface="Calibri" pitchFamily="34" charset="0"/>
          <a:ea typeface="+mj-ea"/>
          <a:cs typeface="+mj-cs"/>
        </a:defRPr>
      </a:lvl1pPr>
      <a:lvl2pPr algn="ctr" rtl="0" eaLnBrk="0" fontAlgn="base" hangingPunct="0">
        <a:spcBef>
          <a:spcPct val="0"/>
        </a:spcBef>
        <a:spcAft>
          <a:spcPct val="0"/>
        </a:spcAft>
        <a:defRPr sz="4400">
          <a:solidFill>
            <a:srgbClr val="EAEAEA"/>
          </a:solidFill>
          <a:effectLst>
            <a:outerShdw blurRad="38100" dist="38100" dir="2700000" algn="tl">
              <a:srgbClr val="000000"/>
            </a:outerShdw>
          </a:effectLst>
          <a:latin typeface="Calibri" pitchFamily="34" charset="0"/>
          <a:cs typeface="Arial" charset="0"/>
        </a:defRPr>
      </a:lvl2pPr>
      <a:lvl3pPr algn="ctr" rtl="0" eaLnBrk="0" fontAlgn="base" hangingPunct="0">
        <a:spcBef>
          <a:spcPct val="0"/>
        </a:spcBef>
        <a:spcAft>
          <a:spcPct val="0"/>
        </a:spcAft>
        <a:defRPr sz="4400">
          <a:solidFill>
            <a:srgbClr val="EAEAEA"/>
          </a:solidFill>
          <a:effectLst>
            <a:outerShdw blurRad="38100" dist="38100" dir="2700000" algn="tl">
              <a:srgbClr val="000000"/>
            </a:outerShdw>
          </a:effectLst>
          <a:latin typeface="Calibri" pitchFamily="34" charset="0"/>
          <a:cs typeface="Arial" charset="0"/>
        </a:defRPr>
      </a:lvl3pPr>
      <a:lvl4pPr algn="ctr" rtl="0" eaLnBrk="0" fontAlgn="base" hangingPunct="0">
        <a:spcBef>
          <a:spcPct val="0"/>
        </a:spcBef>
        <a:spcAft>
          <a:spcPct val="0"/>
        </a:spcAft>
        <a:defRPr sz="4400">
          <a:solidFill>
            <a:srgbClr val="EAEAEA"/>
          </a:solidFill>
          <a:effectLst>
            <a:outerShdw blurRad="38100" dist="38100" dir="2700000" algn="tl">
              <a:srgbClr val="000000"/>
            </a:outerShdw>
          </a:effectLst>
          <a:latin typeface="Calibri" pitchFamily="34" charset="0"/>
          <a:cs typeface="Arial" charset="0"/>
        </a:defRPr>
      </a:lvl4pPr>
      <a:lvl5pPr algn="ctr" rtl="0" eaLnBrk="0" fontAlgn="base" hangingPunct="0">
        <a:spcBef>
          <a:spcPct val="0"/>
        </a:spcBef>
        <a:spcAft>
          <a:spcPct val="0"/>
        </a:spcAft>
        <a:defRPr sz="4400">
          <a:solidFill>
            <a:srgbClr val="EAEAEA"/>
          </a:solidFill>
          <a:effectLst>
            <a:outerShdw blurRad="38100" dist="38100" dir="2700000" algn="tl">
              <a:srgbClr val="000000"/>
            </a:outerShdw>
          </a:effectLst>
          <a:latin typeface="Calibri" pitchFamily="34" charset="0"/>
          <a:cs typeface="Arial" charset="0"/>
        </a:defRPr>
      </a:lvl5pPr>
      <a:lvl6pPr marL="457200" algn="ctr" rtl="0" fontAlgn="base">
        <a:spcBef>
          <a:spcPct val="0"/>
        </a:spcBef>
        <a:spcAft>
          <a:spcPct val="0"/>
        </a:spcAft>
        <a:defRPr sz="4400">
          <a:solidFill>
            <a:srgbClr val="EAEAEA"/>
          </a:solidFill>
          <a:effectLst>
            <a:outerShdw blurRad="38100" dist="38100" dir="2700000" algn="tl">
              <a:srgbClr val="000000"/>
            </a:outerShdw>
          </a:effectLst>
          <a:latin typeface="Cocon" pitchFamily="2" charset="0"/>
          <a:cs typeface="Arial" charset="0"/>
        </a:defRPr>
      </a:lvl6pPr>
      <a:lvl7pPr marL="914400" algn="ctr" rtl="0" fontAlgn="base">
        <a:spcBef>
          <a:spcPct val="0"/>
        </a:spcBef>
        <a:spcAft>
          <a:spcPct val="0"/>
        </a:spcAft>
        <a:defRPr sz="4400">
          <a:solidFill>
            <a:srgbClr val="EAEAEA"/>
          </a:solidFill>
          <a:effectLst>
            <a:outerShdw blurRad="38100" dist="38100" dir="2700000" algn="tl">
              <a:srgbClr val="000000"/>
            </a:outerShdw>
          </a:effectLst>
          <a:latin typeface="Cocon" pitchFamily="2" charset="0"/>
          <a:cs typeface="Arial" charset="0"/>
        </a:defRPr>
      </a:lvl7pPr>
      <a:lvl8pPr marL="1371600" algn="ctr" rtl="0" fontAlgn="base">
        <a:spcBef>
          <a:spcPct val="0"/>
        </a:spcBef>
        <a:spcAft>
          <a:spcPct val="0"/>
        </a:spcAft>
        <a:defRPr sz="4400">
          <a:solidFill>
            <a:srgbClr val="EAEAEA"/>
          </a:solidFill>
          <a:effectLst>
            <a:outerShdw blurRad="38100" dist="38100" dir="2700000" algn="tl">
              <a:srgbClr val="000000"/>
            </a:outerShdw>
          </a:effectLst>
          <a:latin typeface="Cocon" pitchFamily="2" charset="0"/>
          <a:cs typeface="Arial" charset="0"/>
        </a:defRPr>
      </a:lvl8pPr>
      <a:lvl9pPr marL="1828800" algn="ctr" rtl="0" fontAlgn="base">
        <a:spcBef>
          <a:spcPct val="0"/>
        </a:spcBef>
        <a:spcAft>
          <a:spcPct val="0"/>
        </a:spcAft>
        <a:defRPr sz="4400">
          <a:solidFill>
            <a:srgbClr val="EAEAEA"/>
          </a:solidFill>
          <a:effectLst>
            <a:outerShdw blurRad="38100" dist="38100" dir="2700000" algn="tl">
              <a:srgbClr val="000000"/>
            </a:outerShdw>
          </a:effectLst>
          <a:latin typeface="Cocon" pitchFamily="2"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2"/>
          </a:solidFill>
          <a:effectLst>
            <a:outerShdw blurRad="38100" dist="38100" dir="2700000" algn="tl">
              <a:srgbClr val="000000"/>
            </a:outerShdw>
          </a:effectLst>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2"/>
          </a:solidFill>
          <a:effectLst>
            <a:outerShdw blurRad="38100" dist="38100" dir="2700000" algn="tl">
              <a:srgbClr val="000000"/>
            </a:outerShdw>
          </a:effectLst>
          <a:latin typeface="Calibri" pitchFamily="34" charset="0"/>
          <a:cs typeface="+mn-cs"/>
        </a:defRPr>
      </a:lvl2pPr>
      <a:lvl3pPr marL="1143000" indent="-228600" algn="l" rtl="0" eaLnBrk="0" fontAlgn="base" hangingPunct="0">
        <a:spcBef>
          <a:spcPct val="20000"/>
        </a:spcBef>
        <a:spcAft>
          <a:spcPct val="0"/>
        </a:spcAft>
        <a:buClr>
          <a:schemeClr val="tx2"/>
        </a:buClr>
        <a:buChar char="•"/>
        <a:defRPr sz="2400">
          <a:solidFill>
            <a:schemeClr val="tx2"/>
          </a:solidFill>
          <a:effectLst>
            <a:outerShdw blurRad="38100" dist="38100" dir="2700000" algn="tl">
              <a:srgbClr val="000000"/>
            </a:outerShdw>
          </a:effectLst>
          <a:latin typeface="Calibri" pitchFamily="34" charset="0"/>
          <a:cs typeface="+mn-cs"/>
        </a:defRPr>
      </a:lvl3pPr>
      <a:lvl4pPr marL="1600200" indent="-228600" algn="l" rtl="0" eaLnBrk="0" fontAlgn="base" hangingPunct="0">
        <a:spcBef>
          <a:spcPct val="20000"/>
        </a:spcBef>
        <a:spcAft>
          <a:spcPct val="0"/>
        </a:spcAft>
        <a:buChar char="–"/>
        <a:defRPr sz="2000">
          <a:solidFill>
            <a:schemeClr val="tx2"/>
          </a:solidFill>
          <a:effectLst>
            <a:outerShdw blurRad="38100" dist="38100" dir="2700000" algn="tl">
              <a:srgbClr val="000000"/>
            </a:outerShdw>
          </a:effectLst>
          <a:latin typeface="Calibri" pitchFamily="34" charset="0"/>
          <a:cs typeface="+mn-cs"/>
        </a:defRPr>
      </a:lvl4pPr>
      <a:lvl5pPr marL="2057400" indent="-228600" algn="l" rtl="0" eaLnBrk="0" fontAlgn="base" hangingPunct="0">
        <a:spcBef>
          <a:spcPct val="20000"/>
        </a:spcBef>
        <a:spcAft>
          <a:spcPct val="0"/>
        </a:spcAft>
        <a:buClr>
          <a:schemeClr val="tx2"/>
        </a:buClr>
        <a:buChar char="•"/>
        <a:defRPr sz="2000">
          <a:solidFill>
            <a:schemeClr val="tx2"/>
          </a:solidFill>
          <a:effectLst>
            <a:outerShdw blurRad="38100" dist="38100" dir="2700000" algn="tl">
              <a:srgbClr val="000000"/>
            </a:outerShdw>
          </a:effectLst>
          <a:latin typeface="Calibri" pitchFamily="34" charset="0"/>
          <a:cs typeface="+mn-cs"/>
        </a:defRPr>
      </a:lvl5pPr>
      <a:lvl6pPr marL="2514600" indent="-228600" algn="l" rtl="0" fontAlgn="base">
        <a:spcBef>
          <a:spcPct val="20000"/>
        </a:spcBef>
        <a:spcAft>
          <a:spcPct val="0"/>
        </a:spcAft>
        <a:buClr>
          <a:schemeClr val="tx2"/>
        </a:buClr>
        <a:buChar char="•"/>
        <a:defRPr sz="2000">
          <a:solidFill>
            <a:schemeClr val="tx2"/>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tx2"/>
        </a:buClr>
        <a:buChar char="•"/>
        <a:defRPr sz="2000">
          <a:solidFill>
            <a:schemeClr val="tx2"/>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tx2"/>
        </a:buClr>
        <a:buChar char="•"/>
        <a:defRPr sz="2000">
          <a:solidFill>
            <a:schemeClr val="tx2"/>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tx2"/>
        </a:buClr>
        <a:buChar char="•"/>
        <a:defRPr sz="2000">
          <a:solidFill>
            <a:schemeClr val="tx2"/>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4">
                <a:lumMod val="10000"/>
              </a:schemeClr>
            </a:gs>
            <a:gs pos="20000">
              <a:srgbClr val="41164A"/>
            </a:gs>
            <a:gs pos="50000">
              <a:srgbClr val="4C2658"/>
            </a:gs>
            <a:gs pos="75000">
              <a:srgbClr val="8B06A6">
                <a:alpha val="93000"/>
              </a:srgbClr>
            </a:gs>
            <a:gs pos="89999">
              <a:srgbClr val="8D498F"/>
            </a:gs>
            <a:gs pos="100000">
              <a:srgbClr val="A764BC"/>
            </a:gs>
          </a:gsLst>
          <a:path path="circle">
            <a:fillToRect r="100000" b="100000"/>
          </a:path>
          <a:tileRect/>
        </a:gradFill>
        <a:effectLst/>
      </p:bgPr>
    </p:bg>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gradFill flip="none" rotWithShape="1">
            <a:gsLst>
              <a:gs pos="0">
                <a:schemeClr val="accent4">
                  <a:lumMod val="10000"/>
                  <a:alpha val="75000"/>
                </a:schemeClr>
              </a:gs>
              <a:gs pos="100000">
                <a:srgbClr val="A764BC">
                  <a:alpha val="0"/>
                </a:srgbClr>
              </a:gs>
            </a:gsLst>
            <a:lin ang="8100000" scaled="1"/>
            <a:tileRect/>
          </a:gradFill>
          <a:ln w="9525" cap="flat" cmpd="sng" algn="ctr">
            <a:noFill/>
            <a:prstDash val="solid"/>
            <a:round/>
            <a:headEnd type="none" w="med" len="med"/>
            <a:tailEnd type="none" w="med" len="med"/>
          </a:ln>
          <a:effectLst/>
        </p:spPr>
        <p:txBody>
          <a:bodyPr/>
          <a:lstStyle/>
          <a:p>
            <a:pPr>
              <a:lnSpc>
                <a:spcPct val="90000"/>
              </a:lnSpc>
              <a:spcBef>
                <a:spcPct val="20000"/>
              </a:spcBef>
              <a:buClr>
                <a:srgbClr val="67AFBD"/>
              </a:buClr>
              <a:buSzPct val="70000"/>
              <a:buFont typeface="Wingdings" pitchFamily="2" charset="2"/>
              <a:buNone/>
              <a:defRPr/>
            </a:pPr>
            <a:endParaRPr lang="en-GB" dirty="0">
              <a:solidFill>
                <a:prstClr val="white"/>
              </a:solidFill>
              <a:effectLst>
                <a:outerShdw blurRad="38100" dist="38100" dir="2700000" algn="tl">
                  <a:srgbClr val="000000">
                    <a:alpha val="43137"/>
                  </a:srgbClr>
                </a:outerShdw>
              </a:effectLst>
              <a:latin typeface="Calibri" pitchFamily="34" charset="0"/>
            </a:endParaRPr>
          </a:p>
        </p:txBody>
      </p:sp>
      <p:sp>
        <p:nvSpPr>
          <p:cNvPr id="265218" name="Freeform 2"/>
          <p:cNvSpPr>
            <a:spLocks/>
          </p:cNvSpPr>
          <p:nvPr/>
        </p:nvSpPr>
        <p:spPr bwMode="hidden">
          <a:xfrm>
            <a:off x="0" y="6215082"/>
            <a:ext cx="9144000" cy="35719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flip="none" rotWithShape="1">
            <a:gsLst>
              <a:gs pos="0">
                <a:srgbClr val="8D498F">
                  <a:alpha val="33000"/>
                </a:srgbClr>
              </a:gs>
              <a:gs pos="100000">
                <a:srgbClr val="EAEAEA"/>
              </a:gs>
            </a:gsLst>
            <a:lin ang="0" scaled="1"/>
            <a:tileRect/>
          </a:gradFill>
          <a:ln w="9525">
            <a:noFill/>
            <a:round/>
            <a:headEnd/>
            <a:tailEnd/>
          </a:ln>
          <a:effectLst/>
        </p:spPr>
        <p:txBody>
          <a:bodyPr/>
          <a:lstStyle/>
          <a:p>
            <a:pPr algn="ctr">
              <a:lnSpc>
                <a:spcPct val="90000"/>
              </a:lnSpc>
              <a:spcBef>
                <a:spcPct val="20000"/>
              </a:spcBef>
              <a:buClr>
                <a:srgbClr val="67AFBD"/>
              </a:buClr>
              <a:buSzPct val="70000"/>
              <a:buFont typeface="Wingdings" pitchFamily="2" charset="2"/>
              <a:buNone/>
              <a:defRPr/>
            </a:pPr>
            <a:r>
              <a:rPr lang="en-GB" sz="2400" dirty="0">
                <a:solidFill>
                  <a:srgbClr val="4C2658"/>
                </a:solidFill>
                <a:effectLst>
                  <a:outerShdw blurRad="38100" dist="38100" dir="2700000" algn="tl">
                    <a:srgbClr val="000000">
                      <a:alpha val="43137"/>
                    </a:srgbClr>
                  </a:outerShdw>
                </a:effectLst>
                <a:latin typeface="Calibri" pitchFamily="34" charset="0"/>
              </a:rPr>
              <a:t>       </a:t>
            </a:r>
            <a:r>
              <a:rPr lang="en-GB" sz="2400" b="1" dirty="0">
                <a:solidFill>
                  <a:srgbClr val="4C2658"/>
                </a:solidFill>
                <a:effectLst>
                  <a:outerShdw blurRad="38100" dist="38100" dir="2700000" algn="tl">
                    <a:srgbClr val="000000">
                      <a:alpha val="43137"/>
                    </a:srgbClr>
                  </a:outerShdw>
                </a:effectLst>
                <a:latin typeface="Calibri" pitchFamily="34" charset="0"/>
              </a:rPr>
              <a:t>www.andrelleducation.com</a:t>
            </a:r>
          </a:p>
        </p:txBody>
      </p:sp>
      <p:sp>
        <p:nvSpPr>
          <p:cNvPr id="265235" name="Rectangle 19"/>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65236" name="Rectangle 20"/>
          <p:cNvSpPr>
            <a:spLocks noGrp="1" noChangeArrowheads="1"/>
          </p:cNvSpPr>
          <p:nvPr>
            <p:ph type="body" idx="1"/>
          </p:nvPr>
        </p:nvSpPr>
        <p:spPr bwMode="auto">
          <a:xfrm>
            <a:off x="457200" y="1916113"/>
            <a:ext cx="8229600" cy="417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pic>
        <p:nvPicPr>
          <p:cNvPr id="89090" name="Picture 2" descr="\\SERVER02\Shared\Andrell\General Office\Editing &amp; Design\LOGOS\Jpgs\logo2.jpg"/>
          <p:cNvPicPr>
            <a:picLocks noChangeAspect="1" noChangeArrowheads="1"/>
          </p:cNvPicPr>
          <p:nvPr/>
        </p:nvPicPr>
        <p:blipFill>
          <a:blip r:embed="rId12" cstate="print">
            <a:lum bright="-12000"/>
          </a:blip>
          <a:srcRect/>
          <a:stretch>
            <a:fillRect/>
          </a:stretch>
        </p:blipFill>
        <p:spPr bwMode="auto">
          <a:xfrm>
            <a:off x="7443220" y="6215082"/>
            <a:ext cx="1700905" cy="357190"/>
          </a:xfrm>
          <a:prstGeom prst="rect">
            <a:avLst/>
          </a:prstGeom>
          <a:noFill/>
        </p:spPr>
      </p:pic>
    </p:spTree>
    <p:extLst>
      <p:ext uri="{BB962C8B-B14F-4D97-AF65-F5344CB8AC3E}">
        <p14:creationId xmlns:p14="http://schemas.microsoft.com/office/powerpoint/2010/main" val="2774419806"/>
      </p:ext>
    </p:extLst>
  </p:cSld>
  <p:clrMap bg1="dk2" tx1="lt1" bg2="dk1" tx2="lt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a:solidFill>
            <a:srgbClr val="EAEAEA"/>
          </a:solidFill>
          <a:effectLst>
            <a:outerShdw blurRad="38100" dist="38100" dir="2700000" algn="tl">
              <a:srgbClr val="000000"/>
            </a:outerShdw>
          </a:effectLst>
          <a:latin typeface="Calibri" pitchFamily="34" charset="0"/>
          <a:ea typeface="+mj-ea"/>
          <a:cs typeface="+mj-cs"/>
        </a:defRPr>
      </a:lvl1pPr>
      <a:lvl2pPr algn="ctr" rtl="0" eaLnBrk="0" fontAlgn="base" hangingPunct="0">
        <a:spcBef>
          <a:spcPct val="0"/>
        </a:spcBef>
        <a:spcAft>
          <a:spcPct val="0"/>
        </a:spcAft>
        <a:defRPr sz="4400">
          <a:solidFill>
            <a:srgbClr val="EAEAEA"/>
          </a:solidFill>
          <a:effectLst>
            <a:outerShdw blurRad="38100" dist="38100" dir="2700000" algn="tl">
              <a:srgbClr val="000000"/>
            </a:outerShdw>
          </a:effectLst>
          <a:latin typeface="Calibri" pitchFamily="34" charset="0"/>
          <a:cs typeface="Arial" charset="0"/>
        </a:defRPr>
      </a:lvl2pPr>
      <a:lvl3pPr algn="ctr" rtl="0" eaLnBrk="0" fontAlgn="base" hangingPunct="0">
        <a:spcBef>
          <a:spcPct val="0"/>
        </a:spcBef>
        <a:spcAft>
          <a:spcPct val="0"/>
        </a:spcAft>
        <a:defRPr sz="4400">
          <a:solidFill>
            <a:srgbClr val="EAEAEA"/>
          </a:solidFill>
          <a:effectLst>
            <a:outerShdw blurRad="38100" dist="38100" dir="2700000" algn="tl">
              <a:srgbClr val="000000"/>
            </a:outerShdw>
          </a:effectLst>
          <a:latin typeface="Calibri" pitchFamily="34" charset="0"/>
          <a:cs typeface="Arial" charset="0"/>
        </a:defRPr>
      </a:lvl3pPr>
      <a:lvl4pPr algn="ctr" rtl="0" eaLnBrk="0" fontAlgn="base" hangingPunct="0">
        <a:spcBef>
          <a:spcPct val="0"/>
        </a:spcBef>
        <a:spcAft>
          <a:spcPct val="0"/>
        </a:spcAft>
        <a:defRPr sz="4400">
          <a:solidFill>
            <a:srgbClr val="EAEAEA"/>
          </a:solidFill>
          <a:effectLst>
            <a:outerShdw blurRad="38100" dist="38100" dir="2700000" algn="tl">
              <a:srgbClr val="000000"/>
            </a:outerShdw>
          </a:effectLst>
          <a:latin typeface="Calibri" pitchFamily="34" charset="0"/>
          <a:cs typeface="Arial" charset="0"/>
        </a:defRPr>
      </a:lvl4pPr>
      <a:lvl5pPr algn="ctr" rtl="0" eaLnBrk="0" fontAlgn="base" hangingPunct="0">
        <a:spcBef>
          <a:spcPct val="0"/>
        </a:spcBef>
        <a:spcAft>
          <a:spcPct val="0"/>
        </a:spcAft>
        <a:defRPr sz="4400">
          <a:solidFill>
            <a:srgbClr val="EAEAEA"/>
          </a:solidFill>
          <a:effectLst>
            <a:outerShdw blurRad="38100" dist="38100" dir="2700000" algn="tl">
              <a:srgbClr val="000000"/>
            </a:outerShdw>
          </a:effectLst>
          <a:latin typeface="Calibri" pitchFamily="34" charset="0"/>
          <a:cs typeface="Arial" charset="0"/>
        </a:defRPr>
      </a:lvl5pPr>
      <a:lvl6pPr marL="457200" algn="ctr" rtl="0" fontAlgn="base">
        <a:spcBef>
          <a:spcPct val="0"/>
        </a:spcBef>
        <a:spcAft>
          <a:spcPct val="0"/>
        </a:spcAft>
        <a:defRPr sz="4400">
          <a:solidFill>
            <a:srgbClr val="EAEAEA"/>
          </a:solidFill>
          <a:effectLst>
            <a:outerShdw blurRad="38100" dist="38100" dir="2700000" algn="tl">
              <a:srgbClr val="000000"/>
            </a:outerShdw>
          </a:effectLst>
          <a:latin typeface="Cocon" pitchFamily="2" charset="0"/>
          <a:cs typeface="Arial" charset="0"/>
        </a:defRPr>
      </a:lvl6pPr>
      <a:lvl7pPr marL="914400" algn="ctr" rtl="0" fontAlgn="base">
        <a:spcBef>
          <a:spcPct val="0"/>
        </a:spcBef>
        <a:spcAft>
          <a:spcPct val="0"/>
        </a:spcAft>
        <a:defRPr sz="4400">
          <a:solidFill>
            <a:srgbClr val="EAEAEA"/>
          </a:solidFill>
          <a:effectLst>
            <a:outerShdw blurRad="38100" dist="38100" dir="2700000" algn="tl">
              <a:srgbClr val="000000"/>
            </a:outerShdw>
          </a:effectLst>
          <a:latin typeface="Cocon" pitchFamily="2" charset="0"/>
          <a:cs typeface="Arial" charset="0"/>
        </a:defRPr>
      </a:lvl7pPr>
      <a:lvl8pPr marL="1371600" algn="ctr" rtl="0" fontAlgn="base">
        <a:spcBef>
          <a:spcPct val="0"/>
        </a:spcBef>
        <a:spcAft>
          <a:spcPct val="0"/>
        </a:spcAft>
        <a:defRPr sz="4400">
          <a:solidFill>
            <a:srgbClr val="EAEAEA"/>
          </a:solidFill>
          <a:effectLst>
            <a:outerShdw blurRad="38100" dist="38100" dir="2700000" algn="tl">
              <a:srgbClr val="000000"/>
            </a:outerShdw>
          </a:effectLst>
          <a:latin typeface="Cocon" pitchFamily="2" charset="0"/>
          <a:cs typeface="Arial" charset="0"/>
        </a:defRPr>
      </a:lvl8pPr>
      <a:lvl9pPr marL="1828800" algn="ctr" rtl="0" fontAlgn="base">
        <a:spcBef>
          <a:spcPct val="0"/>
        </a:spcBef>
        <a:spcAft>
          <a:spcPct val="0"/>
        </a:spcAft>
        <a:defRPr sz="4400">
          <a:solidFill>
            <a:srgbClr val="EAEAEA"/>
          </a:solidFill>
          <a:effectLst>
            <a:outerShdw blurRad="38100" dist="38100" dir="2700000" algn="tl">
              <a:srgbClr val="000000"/>
            </a:outerShdw>
          </a:effectLst>
          <a:latin typeface="Cocon" pitchFamily="2"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2"/>
          </a:solidFill>
          <a:effectLst>
            <a:outerShdw blurRad="38100" dist="38100" dir="2700000" algn="tl">
              <a:srgbClr val="000000"/>
            </a:outerShdw>
          </a:effectLst>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2"/>
          </a:solidFill>
          <a:effectLst>
            <a:outerShdw blurRad="38100" dist="38100" dir="2700000" algn="tl">
              <a:srgbClr val="000000"/>
            </a:outerShdw>
          </a:effectLst>
          <a:latin typeface="Calibri" pitchFamily="34" charset="0"/>
          <a:cs typeface="+mn-cs"/>
        </a:defRPr>
      </a:lvl2pPr>
      <a:lvl3pPr marL="1143000" indent="-228600" algn="l" rtl="0" eaLnBrk="0" fontAlgn="base" hangingPunct="0">
        <a:spcBef>
          <a:spcPct val="20000"/>
        </a:spcBef>
        <a:spcAft>
          <a:spcPct val="0"/>
        </a:spcAft>
        <a:buClr>
          <a:schemeClr val="tx2"/>
        </a:buClr>
        <a:buChar char="•"/>
        <a:defRPr sz="2400">
          <a:solidFill>
            <a:schemeClr val="tx2"/>
          </a:solidFill>
          <a:effectLst>
            <a:outerShdw blurRad="38100" dist="38100" dir="2700000" algn="tl">
              <a:srgbClr val="000000"/>
            </a:outerShdw>
          </a:effectLst>
          <a:latin typeface="Calibri" pitchFamily="34" charset="0"/>
          <a:cs typeface="+mn-cs"/>
        </a:defRPr>
      </a:lvl3pPr>
      <a:lvl4pPr marL="1600200" indent="-228600" algn="l" rtl="0" eaLnBrk="0" fontAlgn="base" hangingPunct="0">
        <a:spcBef>
          <a:spcPct val="20000"/>
        </a:spcBef>
        <a:spcAft>
          <a:spcPct val="0"/>
        </a:spcAft>
        <a:buChar char="–"/>
        <a:defRPr sz="2000">
          <a:solidFill>
            <a:schemeClr val="tx2"/>
          </a:solidFill>
          <a:effectLst>
            <a:outerShdw blurRad="38100" dist="38100" dir="2700000" algn="tl">
              <a:srgbClr val="000000"/>
            </a:outerShdw>
          </a:effectLst>
          <a:latin typeface="Calibri" pitchFamily="34" charset="0"/>
          <a:cs typeface="+mn-cs"/>
        </a:defRPr>
      </a:lvl4pPr>
      <a:lvl5pPr marL="2057400" indent="-228600" algn="l" rtl="0" eaLnBrk="0" fontAlgn="base" hangingPunct="0">
        <a:spcBef>
          <a:spcPct val="20000"/>
        </a:spcBef>
        <a:spcAft>
          <a:spcPct val="0"/>
        </a:spcAft>
        <a:buClr>
          <a:schemeClr val="tx2"/>
        </a:buClr>
        <a:buChar char="•"/>
        <a:defRPr sz="2000">
          <a:solidFill>
            <a:schemeClr val="tx2"/>
          </a:solidFill>
          <a:effectLst>
            <a:outerShdw blurRad="38100" dist="38100" dir="2700000" algn="tl">
              <a:srgbClr val="000000"/>
            </a:outerShdw>
          </a:effectLst>
          <a:latin typeface="Calibri" pitchFamily="34" charset="0"/>
          <a:cs typeface="+mn-cs"/>
        </a:defRPr>
      </a:lvl5pPr>
      <a:lvl6pPr marL="2514600" indent="-228600" algn="l" rtl="0" fontAlgn="base">
        <a:spcBef>
          <a:spcPct val="20000"/>
        </a:spcBef>
        <a:spcAft>
          <a:spcPct val="0"/>
        </a:spcAft>
        <a:buClr>
          <a:schemeClr val="tx2"/>
        </a:buClr>
        <a:buChar char="•"/>
        <a:defRPr sz="2000">
          <a:solidFill>
            <a:schemeClr val="tx2"/>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tx2"/>
        </a:buClr>
        <a:buChar char="•"/>
        <a:defRPr sz="2000">
          <a:solidFill>
            <a:schemeClr val="tx2"/>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tx2"/>
        </a:buClr>
        <a:buChar char="•"/>
        <a:defRPr sz="2000">
          <a:solidFill>
            <a:schemeClr val="tx2"/>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tx2"/>
        </a:buClr>
        <a:buChar char="•"/>
        <a:defRPr sz="2000">
          <a:solidFill>
            <a:schemeClr val="tx2"/>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57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57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57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7907355"/>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570"/>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570"/>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570"/>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88240641"/>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56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56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56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2448391"/>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4">
                <a:lumMod val="10000"/>
              </a:schemeClr>
            </a:gs>
            <a:gs pos="20000">
              <a:srgbClr val="41164A"/>
            </a:gs>
            <a:gs pos="50000">
              <a:srgbClr val="4C2658"/>
            </a:gs>
            <a:gs pos="75000">
              <a:srgbClr val="8B06A6">
                <a:alpha val="93000"/>
              </a:srgbClr>
            </a:gs>
            <a:gs pos="89999">
              <a:srgbClr val="8D498F"/>
            </a:gs>
            <a:gs pos="100000">
              <a:srgbClr val="A764BC"/>
            </a:gs>
          </a:gsLst>
          <a:path path="circle">
            <a:fillToRect r="100000" b="100000"/>
          </a:path>
          <a:tileRect/>
        </a:gradFill>
        <a:effectLst/>
      </p:bgPr>
    </p:bg>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gradFill flip="none" rotWithShape="1">
            <a:gsLst>
              <a:gs pos="0">
                <a:schemeClr val="accent4">
                  <a:lumMod val="10000"/>
                  <a:alpha val="75000"/>
                </a:schemeClr>
              </a:gs>
              <a:gs pos="100000">
                <a:srgbClr val="A764BC">
                  <a:alpha val="0"/>
                </a:srgbClr>
              </a:gs>
            </a:gsLst>
            <a:lin ang="8100000" scaled="1"/>
            <a:tileRect/>
          </a:gradFill>
          <a:ln w="9525" cap="flat" cmpd="sng" algn="ctr">
            <a:noFill/>
            <a:prstDash val="solid"/>
            <a:round/>
            <a:headEnd type="none" w="med" len="med"/>
            <a:tailEnd type="none" w="med" len="med"/>
          </a:ln>
          <a:effectLst/>
        </p:spPr>
        <p:txBody>
          <a:bodyPr/>
          <a:lstStyle/>
          <a:p>
            <a:pPr>
              <a:lnSpc>
                <a:spcPct val="90000"/>
              </a:lnSpc>
              <a:spcBef>
                <a:spcPct val="20000"/>
              </a:spcBef>
              <a:buClr>
                <a:srgbClr val="67AFBD"/>
              </a:buClr>
              <a:buSzPct val="70000"/>
              <a:buFont typeface="Wingdings" pitchFamily="2" charset="2"/>
              <a:buNone/>
              <a:defRPr/>
            </a:pPr>
            <a:endParaRPr lang="en-GB" dirty="0">
              <a:solidFill>
                <a:prstClr val="white"/>
              </a:solidFill>
              <a:effectLst>
                <a:outerShdw blurRad="38100" dist="38100" dir="2700000" algn="tl">
                  <a:srgbClr val="000000">
                    <a:alpha val="43137"/>
                  </a:srgbClr>
                </a:outerShdw>
              </a:effectLst>
              <a:latin typeface="Calibri" pitchFamily="34" charset="0"/>
            </a:endParaRPr>
          </a:p>
        </p:txBody>
      </p:sp>
      <p:sp>
        <p:nvSpPr>
          <p:cNvPr id="265218" name="Freeform 2"/>
          <p:cNvSpPr>
            <a:spLocks/>
          </p:cNvSpPr>
          <p:nvPr/>
        </p:nvSpPr>
        <p:spPr bwMode="hidden">
          <a:xfrm>
            <a:off x="0" y="6215082"/>
            <a:ext cx="9144000" cy="35719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flip="none" rotWithShape="1">
            <a:gsLst>
              <a:gs pos="0">
                <a:srgbClr val="8D498F">
                  <a:alpha val="33000"/>
                </a:srgbClr>
              </a:gs>
              <a:gs pos="100000">
                <a:srgbClr val="EAEAEA"/>
              </a:gs>
            </a:gsLst>
            <a:lin ang="0" scaled="1"/>
            <a:tileRect/>
          </a:gradFill>
          <a:ln w="9525">
            <a:noFill/>
            <a:round/>
            <a:headEnd/>
            <a:tailEnd/>
          </a:ln>
          <a:effectLst/>
        </p:spPr>
        <p:txBody>
          <a:bodyPr/>
          <a:lstStyle/>
          <a:p>
            <a:pPr algn="ctr">
              <a:lnSpc>
                <a:spcPct val="90000"/>
              </a:lnSpc>
              <a:spcBef>
                <a:spcPct val="20000"/>
              </a:spcBef>
              <a:buClr>
                <a:srgbClr val="67AFBD"/>
              </a:buClr>
              <a:buSzPct val="70000"/>
              <a:buFont typeface="Wingdings" pitchFamily="2" charset="2"/>
              <a:buNone/>
              <a:defRPr/>
            </a:pPr>
            <a:r>
              <a:rPr lang="en-GB" sz="2400" dirty="0">
                <a:solidFill>
                  <a:srgbClr val="4C2658"/>
                </a:solidFill>
                <a:effectLst>
                  <a:outerShdw blurRad="38100" dist="38100" dir="2700000" algn="tl">
                    <a:srgbClr val="000000">
                      <a:alpha val="43137"/>
                    </a:srgbClr>
                  </a:outerShdw>
                </a:effectLst>
                <a:latin typeface="Calibri" pitchFamily="34" charset="0"/>
              </a:rPr>
              <a:t>       </a:t>
            </a:r>
            <a:r>
              <a:rPr lang="en-GB" sz="2400" b="1" dirty="0">
                <a:solidFill>
                  <a:srgbClr val="4C2658"/>
                </a:solidFill>
                <a:effectLst>
                  <a:outerShdw blurRad="38100" dist="38100" dir="2700000" algn="tl">
                    <a:srgbClr val="000000">
                      <a:alpha val="43137"/>
                    </a:srgbClr>
                  </a:outerShdw>
                </a:effectLst>
                <a:latin typeface="Calibri" pitchFamily="34" charset="0"/>
              </a:rPr>
              <a:t>www.andrelleducation.com</a:t>
            </a:r>
          </a:p>
        </p:txBody>
      </p:sp>
      <p:sp>
        <p:nvSpPr>
          <p:cNvPr id="265235" name="Rectangle 19"/>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65236" name="Rectangle 20"/>
          <p:cNvSpPr>
            <a:spLocks noGrp="1" noChangeArrowheads="1"/>
          </p:cNvSpPr>
          <p:nvPr>
            <p:ph type="body" idx="1"/>
          </p:nvPr>
        </p:nvSpPr>
        <p:spPr bwMode="auto">
          <a:xfrm>
            <a:off x="457200" y="1916113"/>
            <a:ext cx="8229600" cy="417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pic>
        <p:nvPicPr>
          <p:cNvPr id="89090" name="Picture 2" descr="\\SERVER02\Shared\Andrell\General Office\Editing &amp; Design\LOGOS\Jpgs\logo2.jpg"/>
          <p:cNvPicPr>
            <a:picLocks noChangeAspect="1" noChangeArrowheads="1"/>
          </p:cNvPicPr>
          <p:nvPr/>
        </p:nvPicPr>
        <p:blipFill>
          <a:blip r:embed="rId11" cstate="print">
            <a:lum bright="-12000"/>
          </a:blip>
          <a:srcRect/>
          <a:stretch>
            <a:fillRect/>
          </a:stretch>
        </p:blipFill>
        <p:spPr bwMode="auto">
          <a:xfrm>
            <a:off x="7443204" y="6215082"/>
            <a:ext cx="1700905" cy="357190"/>
          </a:xfrm>
          <a:prstGeom prst="rect">
            <a:avLst/>
          </a:prstGeom>
          <a:noFill/>
        </p:spPr>
      </p:pic>
    </p:spTree>
    <p:extLst>
      <p:ext uri="{BB962C8B-B14F-4D97-AF65-F5344CB8AC3E}">
        <p14:creationId xmlns:p14="http://schemas.microsoft.com/office/powerpoint/2010/main" val="3521336536"/>
      </p:ext>
    </p:extLst>
  </p:cSld>
  <p:clrMap bg1="dk2" tx1="lt1" bg2="dk1" tx2="lt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a:solidFill>
            <a:srgbClr val="EAEAEA"/>
          </a:solidFill>
          <a:effectLst>
            <a:outerShdw blurRad="38100" dist="38100" dir="2700000" algn="tl">
              <a:srgbClr val="000000"/>
            </a:outerShdw>
          </a:effectLst>
          <a:latin typeface="Calibri" pitchFamily="34" charset="0"/>
          <a:ea typeface="+mj-ea"/>
          <a:cs typeface="+mj-cs"/>
        </a:defRPr>
      </a:lvl1pPr>
      <a:lvl2pPr algn="ctr" rtl="0" eaLnBrk="0" fontAlgn="base" hangingPunct="0">
        <a:spcBef>
          <a:spcPct val="0"/>
        </a:spcBef>
        <a:spcAft>
          <a:spcPct val="0"/>
        </a:spcAft>
        <a:defRPr sz="4400">
          <a:solidFill>
            <a:srgbClr val="EAEAEA"/>
          </a:solidFill>
          <a:effectLst>
            <a:outerShdw blurRad="38100" dist="38100" dir="2700000" algn="tl">
              <a:srgbClr val="000000"/>
            </a:outerShdw>
          </a:effectLst>
          <a:latin typeface="Calibri" pitchFamily="34" charset="0"/>
          <a:cs typeface="Arial" charset="0"/>
        </a:defRPr>
      </a:lvl2pPr>
      <a:lvl3pPr algn="ctr" rtl="0" eaLnBrk="0" fontAlgn="base" hangingPunct="0">
        <a:spcBef>
          <a:spcPct val="0"/>
        </a:spcBef>
        <a:spcAft>
          <a:spcPct val="0"/>
        </a:spcAft>
        <a:defRPr sz="4400">
          <a:solidFill>
            <a:srgbClr val="EAEAEA"/>
          </a:solidFill>
          <a:effectLst>
            <a:outerShdw blurRad="38100" dist="38100" dir="2700000" algn="tl">
              <a:srgbClr val="000000"/>
            </a:outerShdw>
          </a:effectLst>
          <a:latin typeface="Calibri" pitchFamily="34" charset="0"/>
          <a:cs typeface="Arial" charset="0"/>
        </a:defRPr>
      </a:lvl3pPr>
      <a:lvl4pPr algn="ctr" rtl="0" eaLnBrk="0" fontAlgn="base" hangingPunct="0">
        <a:spcBef>
          <a:spcPct val="0"/>
        </a:spcBef>
        <a:spcAft>
          <a:spcPct val="0"/>
        </a:spcAft>
        <a:defRPr sz="4400">
          <a:solidFill>
            <a:srgbClr val="EAEAEA"/>
          </a:solidFill>
          <a:effectLst>
            <a:outerShdw blurRad="38100" dist="38100" dir="2700000" algn="tl">
              <a:srgbClr val="000000"/>
            </a:outerShdw>
          </a:effectLst>
          <a:latin typeface="Calibri" pitchFamily="34" charset="0"/>
          <a:cs typeface="Arial" charset="0"/>
        </a:defRPr>
      </a:lvl4pPr>
      <a:lvl5pPr algn="ctr" rtl="0" eaLnBrk="0" fontAlgn="base" hangingPunct="0">
        <a:spcBef>
          <a:spcPct val="0"/>
        </a:spcBef>
        <a:spcAft>
          <a:spcPct val="0"/>
        </a:spcAft>
        <a:defRPr sz="4400">
          <a:solidFill>
            <a:srgbClr val="EAEAEA"/>
          </a:solidFill>
          <a:effectLst>
            <a:outerShdw blurRad="38100" dist="38100" dir="2700000" algn="tl">
              <a:srgbClr val="000000"/>
            </a:outerShdw>
          </a:effectLst>
          <a:latin typeface="Calibri" pitchFamily="34" charset="0"/>
          <a:cs typeface="Arial" charset="0"/>
        </a:defRPr>
      </a:lvl5pPr>
      <a:lvl6pPr marL="457200" algn="ctr" rtl="0" fontAlgn="base">
        <a:spcBef>
          <a:spcPct val="0"/>
        </a:spcBef>
        <a:spcAft>
          <a:spcPct val="0"/>
        </a:spcAft>
        <a:defRPr sz="4400">
          <a:solidFill>
            <a:srgbClr val="EAEAEA"/>
          </a:solidFill>
          <a:effectLst>
            <a:outerShdw blurRad="38100" dist="38100" dir="2700000" algn="tl">
              <a:srgbClr val="000000"/>
            </a:outerShdw>
          </a:effectLst>
          <a:latin typeface="Cocon" pitchFamily="2" charset="0"/>
          <a:cs typeface="Arial" charset="0"/>
        </a:defRPr>
      </a:lvl6pPr>
      <a:lvl7pPr marL="914400" algn="ctr" rtl="0" fontAlgn="base">
        <a:spcBef>
          <a:spcPct val="0"/>
        </a:spcBef>
        <a:spcAft>
          <a:spcPct val="0"/>
        </a:spcAft>
        <a:defRPr sz="4400">
          <a:solidFill>
            <a:srgbClr val="EAEAEA"/>
          </a:solidFill>
          <a:effectLst>
            <a:outerShdw blurRad="38100" dist="38100" dir="2700000" algn="tl">
              <a:srgbClr val="000000"/>
            </a:outerShdw>
          </a:effectLst>
          <a:latin typeface="Cocon" pitchFamily="2" charset="0"/>
          <a:cs typeface="Arial" charset="0"/>
        </a:defRPr>
      </a:lvl7pPr>
      <a:lvl8pPr marL="1371600" algn="ctr" rtl="0" fontAlgn="base">
        <a:spcBef>
          <a:spcPct val="0"/>
        </a:spcBef>
        <a:spcAft>
          <a:spcPct val="0"/>
        </a:spcAft>
        <a:defRPr sz="4400">
          <a:solidFill>
            <a:srgbClr val="EAEAEA"/>
          </a:solidFill>
          <a:effectLst>
            <a:outerShdw blurRad="38100" dist="38100" dir="2700000" algn="tl">
              <a:srgbClr val="000000"/>
            </a:outerShdw>
          </a:effectLst>
          <a:latin typeface="Cocon" pitchFamily="2" charset="0"/>
          <a:cs typeface="Arial" charset="0"/>
        </a:defRPr>
      </a:lvl8pPr>
      <a:lvl9pPr marL="1828800" algn="ctr" rtl="0" fontAlgn="base">
        <a:spcBef>
          <a:spcPct val="0"/>
        </a:spcBef>
        <a:spcAft>
          <a:spcPct val="0"/>
        </a:spcAft>
        <a:defRPr sz="4400">
          <a:solidFill>
            <a:srgbClr val="EAEAEA"/>
          </a:solidFill>
          <a:effectLst>
            <a:outerShdw blurRad="38100" dist="38100" dir="2700000" algn="tl">
              <a:srgbClr val="000000"/>
            </a:outerShdw>
          </a:effectLst>
          <a:latin typeface="Cocon" pitchFamily="2"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2"/>
          </a:solidFill>
          <a:effectLst>
            <a:outerShdw blurRad="38100" dist="38100" dir="2700000" algn="tl">
              <a:srgbClr val="000000"/>
            </a:outerShdw>
          </a:effectLst>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2"/>
          </a:solidFill>
          <a:effectLst>
            <a:outerShdw blurRad="38100" dist="38100" dir="2700000" algn="tl">
              <a:srgbClr val="000000"/>
            </a:outerShdw>
          </a:effectLst>
          <a:latin typeface="Calibri" pitchFamily="34" charset="0"/>
          <a:cs typeface="+mn-cs"/>
        </a:defRPr>
      </a:lvl2pPr>
      <a:lvl3pPr marL="1143000" indent="-228600" algn="l" rtl="0" eaLnBrk="0" fontAlgn="base" hangingPunct="0">
        <a:spcBef>
          <a:spcPct val="20000"/>
        </a:spcBef>
        <a:spcAft>
          <a:spcPct val="0"/>
        </a:spcAft>
        <a:buClr>
          <a:schemeClr val="tx2"/>
        </a:buClr>
        <a:buChar char="•"/>
        <a:defRPr sz="2400">
          <a:solidFill>
            <a:schemeClr val="tx2"/>
          </a:solidFill>
          <a:effectLst>
            <a:outerShdw blurRad="38100" dist="38100" dir="2700000" algn="tl">
              <a:srgbClr val="000000"/>
            </a:outerShdw>
          </a:effectLst>
          <a:latin typeface="Calibri" pitchFamily="34" charset="0"/>
          <a:cs typeface="+mn-cs"/>
        </a:defRPr>
      </a:lvl3pPr>
      <a:lvl4pPr marL="1600200" indent="-228600" algn="l" rtl="0" eaLnBrk="0" fontAlgn="base" hangingPunct="0">
        <a:spcBef>
          <a:spcPct val="20000"/>
        </a:spcBef>
        <a:spcAft>
          <a:spcPct val="0"/>
        </a:spcAft>
        <a:buChar char="–"/>
        <a:defRPr sz="2000">
          <a:solidFill>
            <a:schemeClr val="tx2"/>
          </a:solidFill>
          <a:effectLst>
            <a:outerShdw blurRad="38100" dist="38100" dir="2700000" algn="tl">
              <a:srgbClr val="000000"/>
            </a:outerShdw>
          </a:effectLst>
          <a:latin typeface="Calibri" pitchFamily="34" charset="0"/>
          <a:cs typeface="+mn-cs"/>
        </a:defRPr>
      </a:lvl4pPr>
      <a:lvl5pPr marL="2057400" indent="-228600" algn="l" rtl="0" eaLnBrk="0" fontAlgn="base" hangingPunct="0">
        <a:spcBef>
          <a:spcPct val="20000"/>
        </a:spcBef>
        <a:spcAft>
          <a:spcPct val="0"/>
        </a:spcAft>
        <a:buClr>
          <a:schemeClr val="tx2"/>
        </a:buClr>
        <a:buChar char="•"/>
        <a:defRPr sz="2000">
          <a:solidFill>
            <a:schemeClr val="tx2"/>
          </a:solidFill>
          <a:effectLst>
            <a:outerShdw blurRad="38100" dist="38100" dir="2700000" algn="tl">
              <a:srgbClr val="000000"/>
            </a:outerShdw>
          </a:effectLst>
          <a:latin typeface="Calibri" pitchFamily="34" charset="0"/>
          <a:cs typeface="+mn-cs"/>
        </a:defRPr>
      </a:lvl5pPr>
      <a:lvl6pPr marL="2514600" indent="-228600" algn="l" rtl="0" fontAlgn="base">
        <a:spcBef>
          <a:spcPct val="20000"/>
        </a:spcBef>
        <a:spcAft>
          <a:spcPct val="0"/>
        </a:spcAft>
        <a:buClr>
          <a:schemeClr val="tx2"/>
        </a:buClr>
        <a:buChar char="•"/>
        <a:defRPr sz="2000">
          <a:solidFill>
            <a:schemeClr val="tx2"/>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tx2"/>
        </a:buClr>
        <a:buChar char="•"/>
        <a:defRPr sz="2000">
          <a:solidFill>
            <a:schemeClr val="tx2"/>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tx2"/>
        </a:buClr>
        <a:buChar char="•"/>
        <a:defRPr sz="2000">
          <a:solidFill>
            <a:schemeClr val="tx2"/>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tx2"/>
        </a:buClr>
        <a:buChar char="•"/>
        <a:defRPr sz="2000">
          <a:solidFill>
            <a:schemeClr val="tx2"/>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56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D99AF-C09F-424F-91F2-3307573BE23C}"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56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56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F2676D-825D-4D10-BD11-817A44CCE1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34478202"/>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fontAlgn="base">
              <a:spcBef>
                <a:spcPct val="0"/>
              </a:spcBef>
              <a:spcAft>
                <a:spcPct val="0"/>
              </a:spcAft>
              <a:defRPr/>
            </a:pPr>
            <a:fld id="{12F02EB3-D4AB-4B1B-AFE9-F14FD22ED85C}"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167780667"/>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53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53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53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02046727"/>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44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44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44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00492860"/>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126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796"/>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3B0583C5-B8CC-493E-9895-48DB97689A49}" type="datetimeFigureOut">
              <a:rPr lang="en-GB"/>
              <a:pPr>
                <a:defRPr/>
              </a:pPr>
              <a:t>25/09/2016</a:t>
            </a:fld>
            <a:endParaRPr lang="en-GB" dirty="0"/>
          </a:p>
        </p:txBody>
      </p:sp>
      <p:sp>
        <p:nvSpPr>
          <p:cNvPr id="5" name="Footer Placeholder 4"/>
          <p:cNvSpPr>
            <a:spLocks noGrp="1"/>
          </p:cNvSpPr>
          <p:nvPr>
            <p:ph type="ftr" sz="quarter" idx="3"/>
          </p:nvPr>
        </p:nvSpPr>
        <p:spPr>
          <a:xfrm>
            <a:off x="3124200" y="6356796"/>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dirty="0"/>
          </a:p>
        </p:txBody>
      </p:sp>
      <p:sp>
        <p:nvSpPr>
          <p:cNvPr id="6" name="Slide Number Placeholder 5"/>
          <p:cNvSpPr>
            <a:spLocks noGrp="1"/>
          </p:cNvSpPr>
          <p:nvPr>
            <p:ph type="sldNum" sz="quarter" idx="4"/>
          </p:nvPr>
        </p:nvSpPr>
        <p:spPr>
          <a:xfrm>
            <a:off x="6553200" y="6356796"/>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7FCF025B-737E-49A8-8740-9DB8CE240CEF}" type="slidenum">
              <a:rPr lang="en-GB"/>
              <a:pPr>
                <a:defRPr/>
              </a:pPr>
              <a:t>‹#›</a:t>
            </a:fld>
            <a:endParaRPr lang="en-GB" dirty="0"/>
          </a:p>
        </p:txBody>
      </p:sp>
    </p:spTree>
    <p:extLst>
      <p:ext uri="{BB962C8B-B14F-4D97-AF65-F5344CB8AC3E}">
        <p14:creationId xmlns:p14="http://schemas.microsoft.com/office/powerpoint/2010/main" val="42624728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4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4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5345212"/>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5385469"/>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4">
                <a:lumMod val="10000"/>
              </a:schemeClr>
            </a:gs>
            <a:gs pos="20000">
              <a:srgbClr val="41164A"/>
            </a:gs>
            <a:gs pos="50000">
              <a:srgbClr val="4C2658"/>
            </a:gs>
            <a:gs pos="75000">
              <a:srgbClr val="8B06A6">
                <a:alpha val="93000"/>
              </a:srgbClr>
            </a:gs>
            <a:gs pos="89999">
              <a:srgbClr val="8D498F"/>
            </a:gs>
            <a:gs pos="100000">
              <a:srgbClr val="A764BC"/>
            </a:gs>
          </a:gsLst>
          <a:path path="circle">
            <a:fillToRect r="100000" b="100000"/>
          </a:path>
          <a:tileRect/>
        </a:gradFill>
        <a:effectLst/>
      </p:bgPr>
    </p:bg>
    <p:spTree>
      <p:nvGrpSpPr>
        <p:cNvPr id="1" name=""/>
        <p:cNvGrpSpPr/>
        <p:nvPr/>
      </p:nvGrpSpPr>
      <p:grpSpPr>
        <a:xfrm>
          <a:off x="0" y="0"/>
          <a:ext cx="0" cy="0"/>
          <a:chOff x="0" y="0"/>
          <a:chExt cx="0" cy="0"/>
        </a:xfrm>
      </p:grpSpPr>
      <p:sp>
        <p:nvSpPr>
          <p:cNvPr id="6" name="Rectangle 5"/>
          <p:cNvSpPr/>
          <p:nvPr userDrawn="1"/>
        </p:nvSpPr>
        <p:spPr bwMode="auto">
          <a:xfrm>
            <a:off x="0" y="0"/>
            <a:ext cx="9144000" cy="6858000"/>
          </a:xfrm>
          <a:prstGeom prst="rect">
            <a:avLst/>
          </a:prstGeom>
          <a:gradFill flip="none" rotWithShape="1">
            <a:gsLst>
              <a:gs pos="0">
                <a:schemeClr val="accent4">
                  <a:lumMod val="10000"/>
                  <a:alpha val="75000"/>
                </a:schemeClr>
              </a:gs>
              <a:gs pos="100000">
                <a:srgbClr val="A764BC">
                  <a:alpha val="0"/>
                </a:srgbClr>
              </a:gs>
            </a:gsLst>
            <a:lin ang="8100000" scaled="1"/>
            <a:tileRect/>
          </a:gradFill>
          <a:ln w="9525" cap="flat" cmpd="sng" algn="ctr">
            <a:noFill/>
            <a:prstDash val="solid"/>
            <a:round/>
            <a:headEnd type="none" w="med" len="med"/>
            <a:tailEnd type="none" w="med" len="med"/>
          </a:ln>
          <a:effectLst/>
        </p:spPr>
        <p:txBody>
          <a:bodyPr/>
          <a:lstStyle/>
          <a:p>
            <a:pPr>
              <a:lnSpc>
                <a:spcPct val="90000"/>
              </a:lnSpc>
              <a:spcBef>
                <a:spcPct val="20000"/>
              </a:spcBef>
              <a:buClr>
                <a:srgbClr val="67AFBD"/>
              </a:buClr>
              <a:buSzPct val="70000"/>
              <a:buFont typeface="Wingdings" pitchFamily="2" charset="2"/>
              <a:buNone/>
              <a:defRPr/>
            </a:pPr>
            <a:endParaRPr lang="en-GB" dirty="0">
              <a:solidFill>
                <a:prstClr val="white"/>
              </a:solidFill>
              <a:effectLst>
                <a:outerShdw blurRad="38100" dist="38100" dir="2700000" algn="tl">
                  <a:srgbClr val="000000">
                    <a:alpha val="43137"/>
                  </a:srgbClr>
                </a:outerShdw>
              </a:effectLst>
              <a:latin typeface="Calibri" pitchFamily="34" charset="0"/>
            </a:endParaRPr>
          </a:p>
        </p:txBody>
      </p:sp>
      <p:sp>
        <p:nvSpPr>
          <p:cNvPr id="265218" name="Freeform 2"/>
          <p:cNvSpPr>
            <a:spLocks/>
          </p:cNvSpPr>
          <p:nvPr/>
        </p:nvSpPr>
        <p:spPr bwMode="hidden">
          <a:xfrm>
            <a:off x="0" y="6215082"/>
            <a:ext cx="9144000" cy="35719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flip="none" rotWithShape="1">
            <a:gsLst>
              <a:gs pos="0">
                <a:srgbClr val="8D498F">
                  <a:alpha val="33000"/>
                </a:srgbClr>
              </a:gs>
              <a:gs pos="100000">
                <a:srgbClr val="EAEAEA"/>
              </a:gs>
            </a:gsLst>
            <a:lin ang="0" scaled="1"/>
            <a:tileRect/>
          </a:gradFill>
          <a:ln w="9525">
            <a:noFill/>
            <a:round/>
            <a:headEnd/>
            <a:tailEnd/>
          </a:ln>
          <a:effectLst/>
        </p:spPr>
        <p:txBody>
          <a:bodyPr/>
          <a:lstStyle/>
          <a:p>
            <a:pPr algn="ctr">
              <a:lnSpc>
                <a:spcPct val="90000"/>
              </a:lnSpc>
              <a:spcBef>
                <a:spcPct val="20000"/>
              </a:spcBef>
              <a:buClr>
                <a:srgbClr val="67AFBD"/>
              </a:buClr>
              <a:buSzPct val="70000"/>
              <a:buFont typeface="Wingdings" pitchFamily="2" charset="2"/>
              <a:buNone/>
              <a:defRPr/>
            </a:pPr>
            <a:r>
              <a:rPr lang="en-GB" sz="2400" dirty="0">
                <a:solidFill>
                  <a:srgbClr val="4C2658"/>
                </a:solidFill>
                <a:effectLst>
                  <a:outerShdw blurRad="38100" dist="38100" dir="2700000" algn="tl">
                    <a:srgbClr val="000000">
                      <a:alpha val="43137"/>
                    </a:srgbClr>
                  </a:outerShdw>
                </a:effectLst>
                <a:latin typeface="Calibri" pitchFamily="34" charset="0"/>
              </a:rPr>
              <a:t>       </a:t>
            </a:r>
            <a:r>
              <a:rPr lang="en-GB" sz="2400" b="1" dirty="0">
                <a:solidFill>
                  <a:srgbClr val="4C2658"/>
                </a:solidFill>
                <a:effectLst>
                  <a:outerShdw blurRad="38100" dist="38100" dir="2700000" algn="tl">
                    <a:srgbClr val="000000">
                      <a:alpha val="43137"/>
                    </a:srgbClr>
                  </a:outerShdw>
                </a:effectLst>
                <a:latin typeface="Calibri" pitchFamily="34" charset="0"/>
              </a:rPr>
              <a:t>www.andrelleducation.com</a:t>
            </a:r>
          </a:p>
        </p:txBody>
      </p:sp>
      <p:sp>
        <p:nvSpPr>
          <p:cNvPr id="265235" name="Rectangle 19"/>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65236" name="Rectangle 20"/>
          <p:cNvSpPr>
            <a:spLocks noGrp="1" noChangeArrowheads="1"/>
          </p:cNvSpPr>
          <p:nvPr>
            <p:ph type="body" idx="1"/>
          </p:nvPr>
        </p:nvSpPr>
        <p:spPr bwMode="auto">
          <a:xfrm>
            <a:off x="457200" y="1916113"/>
            <a:ext cx="8229600" cy="417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pic>
        <p:nvPicPr>
          <p:cNvPr id="89090" name="Picture 2" descr="\\SERVER02\Shared\Andrell\General Office\Editing &amp; Design\LOGOS\Jpgs\logo2.jpg"/>
          <p:cNvPicPr>
            <a:picLocks noChangeAspect="1" noChangeArrowheads="1"/>
          </p:cNvPicPr>
          <p:nvPr userDrawn="1"/>
        </p:nvPicPr>
        <p:blipFill>
          <a:blip r:embed="rId11" cstate="print">
            <a:lum bright="-12000"/>
          </a:blip>
          <a:srcRect/>
          <a:stretch>
            <a:fillRect/>
          </a:stretch>
        </p:blipFill>
        <p:spPr bwMode="auto">
          <a:xfrm>
            <a:off x="7443095" y="6215082"/>
            <a:ext cx="1700905" cy="357190"/>
          </a:xfrm>
          <a:prstGeom prst="rect">
            <a:avLst/>
          </a:prstGeom>
          <a:noFill/>
        </p:spPr>
      </p:pic>
    </p:spTree>
    <p:extLst>
      <p:ext uri="{BB962C8B-B14F-4D97-AF65-F5344CB8AC3E}">
        <p14:creationId xmlns:p14="http://schemas.microsoft.com/office/powerpoint/2010/main" val="473974651"/>
      </p:ext>
    </p:extLst>
  </p:cSld>
  <p:clrMap bg1="dk2" tx1="lt1" bg2="dk1" tx2="lt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a:solidFill>
            <a:srgbClr val="EAEAEA"/>
          </a:solidFill>
          <a:effectLst>
            <a:outerShdw blurRad="38100" dist="38100" dir="2700000" algn="tl">
              <a:srgbClr val="000000"/>
            </a:outerShdw>
          </a:effectLst>
          <a:latin typeface="Calibri" pitchFamily="34" charset="0"/>
          <a:ea typeface="+mj-ea"/>
          <a:cs typeface="+mj-cs"/>
        </a:defRPr>
      </a:lvl1pPr>
      <a:lvl2pPr algn="ctr" rtl="0" eaLnBrk="0" fontAlgn="base" hangingPunct="0">
        <a:spcBef>
          <a:spcPct val="0"/>
        </a:spcBef>
        <a:spcAft>
          <a:spcPct val="0"/>
        </a:spcAft>
        <a:defRPr sz="4400">
          <a:solidFill>
            <a:srgbClr val="EAEAEA"/>
          </a:solidFill>
          <a:effectLst>
            <a:outerShdw blurRad="38100" dist="38100" dir="2700000" algn="tl">
              <a:srgbClr val="000000"/>
            </a:outerShdw>
          </a:effectLst>
          <a:latin typeface="Calibri" pitchFamily="34" charset="0"/>
          <a:cs typeface="Arial" charset="0"/>
        </a:defRPr>
      </a:lvl2pPr>
      <a:lvl3pPr algn="ctr" rtl="0" eaLnBrk="0" fontAlgn="base" hangingPunct="0">
        <a:spcBef>
          <a:spcPct val="0"/>
        </a:spcBef>
        <a:spcAft>
          <a:spcPct val="0"/>
        </a:spcAft>
        <a:defRPr sz="4400">
          <a:solidFill>
            <a:srgbClr val="EAEAEA"/>
          </a:solidFill>
          <a:effectLst>
            <a:outerShdw blurRad="38100" dist="38100" dir="2700000" algn="tl">
              <a:srgbClr val="000000"/>
            </a:outerShdw>
          </a:effectLst>
          <a:latin typeface="Calibri" pitchFamily="34" charset="0"/>
          <a:cs typeface="Arial" charset="0"/>
        </a:defRPr>
      </a:lvl3pPr>
      <a:lvl4pPr algn="ctr" rtl="0" eaLnBrk="0" fontAlgn="base" hangingPunct="0">
        <a:spcBef>
          <a:spcPct val="0"/>
        </a:spcBef>
        <a:spcAft>
          <a:spcPct val="0"/>
        </a:spcAft>
        <a:defRPr sz="4400">
          <a:solidFill>
            <a:srgbClr val="EAEAEA"/>
          </a:solidFill>
          <a:effectLst>
            <a:outerShdw blurRad="38100" dist="38100" dir="2700000" algn="tl">
              <a:srgbClr val="000000"/>
            </a:outerShdw>
          </a:effectLst>
          <a:latin typeface="Calibri" pitchFamily="34" charset="0"/>
          <a:cs typeface="Arial" charset="0"/>
        </a:defRPr>
      </a:lvl4pPr>
      <a:lvl5pPr algn="ctr" rtl="0" eaLnBrk="0" fontAlgn="base" hangingPunct="0">
        <a:spcBef>
          <a:spcPct val="0"/>
        </a:spcBef>
        <a:spcAft>
          <a:spcPct val="0"/>
        </a:spcAft>
        <a:defRPr sz="4400">
          <a:solidFill>
            <a:srgbClr val="EAEAEA"/>
          </a:solidFill>
          <a:effectLst>
            <a:outerShdw blurRad="38100" dist="38100" dir="2700000" algn="tl">
              <a:srgbClr val="000000"/>
            </a:outerShdw>
          </a:effectLst>
          <a:latin typeface="Calibri" pitchFamily="34" charset="0"/>
          <a:cs typeface="Arial" charset="0"/>
        </a:defRPr>
      </a:lvl5pPr>
      <a:lvl6pPr marL="457200" algn="ctr" rtl="0" fontAlgn="base">
        <a:spcBef>
          <a:spcPct val="0"/>
        </a:spcBef>
        <a:spcAft>
          <a:spcPct val="0"/>
        </a:spcAft>
        <a:defRPr sz="4400">
          <a:solidFill>
            <a:srgbClr val="EAEAEA"/>
          </a:solidFill>
          <a:effectLst>
            <a:outerShdw blurRad="38100" dist="38100" dir="2700000" algn="tl">
              <a:srgbClr val="000000"/>
            </a:outerShdw>
          </a:effectLst>
          <a:latin typeface="Cocon" pitchFamily="2" charset="0"/>
          <a:cs typeface="Arial" charset="0"/>
        </a:defRPr>
      </a:lvl6pPr>
      <a:lvl7pPr marL="914400" algn="ctr" rtl="0" fontAlgn="base">
        <a:spcBef>
          <a:spcPct val="0"/>
        </a:spcBef>
        <a:spcAft>
          <a:spcPct val="0"/>
        </a:spcAft>
        <a:defRPr sz="4400">
          <a:solidFill>
            <a:srgbClr val="EAEAEA"/>
          </a:solidFill>
          <a:effectLst>
            <a:outerShdw blurRad="38100" dist="38100" dir="2700000" algn="tl">
              <a:srgbClr val="000000"/>
            </a:outerShdw>
          </a:effectLst>
          <a:latin typeface="Cocon" pitchFamily="2" charset="0"/>
          <a:cs typeface="Arial" charset="0"/>
        </a:defRPr>
      </a:lvl7pPr>
      <a:lvl8pPr marL="1371600" algn="ctr" rtl="0" fontAlgn="base">
        <a:spcBef>
          <a:spcPct val="0"/>
        </a:spcBef>
        <a:spcAft>
          <a:spcPct val="0"/>
        </a:spcAft>
        <a:defRPr sz="4400">
          <a:solidFill>
            <a:srgbClr val="EAEAEA"/>
          </a:solidFill>
          <a:effectLst>
            <a:outerShdw blurRad="38100" dist="38100" dir="2700000" algn="tl">
              <a:srgbClr val="000000"/>
            </a:outerShdw>
          </a:effectLst>
          <a:latin typeface="Cocon" pitchFamily="2" charset="0"/>
          <a:cs typeface="Arial" charset="0"/>
        </a:defRPr>
      </a:lvl8pPr>
      <a:lvl9pPr marL="1828800" algn="ctr" rtl="0" fontAlgn="base">
        <a:spcBef>
          <a:spcPct val="0"/>
        </a:spcBef>
        <a:spcAft>
          <a:spcPct val="0"/>
        </a:spcAft>
        <a:defRPr sz="4400">
          <a:solidFill>
            <a:srgbClr val="EAEAEA"/>
          </a:solidFill>
          <a:effectLst>
            <a:outerShdw blurRad="38100" dist="38100" dir="2700000" algn="tl">
              <a:srgbClr val="000000"/>
            </a:outerShdw>
          </a:effectLst>
          <a:latin typeface="Cocon" pitchFamily="2"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2"/>
          </a:solidFill>
          <a:effectLst>
            <a:outerShdw blurRad="38100" dist="38100" dir="2700000" algn="tl">
              <a:srgbClr val="000000"/>
            </a:outerShdw>
          </a:effectLst>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2"/>
          </a:solidFill>
          <a:effectLst>
            <a:outerShdw blurRad="38100" dist="38100" dir="2700000" algn="tl">
              <a:srgbClr val="000000"/>
            </a:outerShdw>
          </a:effectLst>
          <a:latin typeface="Calibri" pitchFamily="34" charset="0"/>
          <a:cs typeface="+mn-cs"/>
        </a:defRPr>
      </a:lvl2pPr>
      <a:lvl3pPr marL="1143000" indent="-228600" algn="l" rtl="0" eaLnBrk="0" fontAlgn="base" hangingPunct="0">
        <a:spcBef>
          <a:spcPct val="20000"/>
        </a:spcBef>
        <a:spcAft>
          <a:spcPct val="0"/>
        </a:spcAft>
        <a:buClr>
          <a:schemeClr val="tx2"/>
        </a:buClr>
        <a:buChar char="•"/>
        <a:defRPr sz="2400">
          <a:solidFill>
            <a:schemeClr val="tx2"/>
          </a:solidFill>
          <a:effectLst>
            <a:outerShdw blurRad="38100" dist="38100" dir="2700000" algn="tl">
              <a:srgbClr val="000000"/>
            </a:outerShdw>
          </a:effectLst>
          <a:latin typeface="Calibri" pitchFamily="34" charset="0"/>
          <a:cs typeface="+mn-cs"/>
        </a:defRPr>
      </a:lvl3pPr>
      <a:lvl4pPr marL="1600200" indent="-228600" algn="l" rtl="0" eaLnBrk="0" fontAlgn="base" hangingPunct="0">
        <a:spcBef>
          <a:spcPct val="20000"/>
        </a:spcBef>
        <a:spcAft>
          <a:spcPct val="0"/>
        </a:spcAft>
        <a:buChar char="–"/>
        <a:defRPr sz="2000">
          <a:solidFill>
            <a:schemeClr val="tx2"/>
          </a:solidFill>
          <a:effectLst>
            <a:outerShdw blurRad="38100" dist="38100" dir="2700000" algn="tl">
              <a:srgbClr val="000000"/>
            </a:outerShdw>
          </a:effectLst>
          <a:latin typeface="Calibri" pitchFamily="34" charset="0"/>
          <a:cs typeface="+mn-cs"/>
        </a:defRPr>
      </a:lvl4pPr>
      <a:lvl5pPr marL="2057400" indent="-228600" algn="l" rtl="0" eaLnBrk="0" fontAlgn="base" hangingPunct="0">
        <a:spcBef>
          <a:spcPct val="20000"/>
        </a:spcBef>
        <a:spcAft>
          <a:spcPct val="0"/>
        </a:spcAft>
        <a:buClr>
          <a:schemeClr val="tx2"/>
        </a:buClr>
        <a:buChar char="•"/>
        <a:defRPr sz="2000">
          <a:solidFill>
            <a:schemeClr val="tx2"/>
          </a:solidFill>
          <a:effectLst>
            <a:outerShdw blurRad="38100" dist="38100" dir="2700000" algn="tl">
              <a:srgbClr val="000000"/>
            </a:outerShdw>
          </a:effectLst>
          <a:latin typeface="Calibri" pitchFamily="34" charset="0"/>
          <a:cs typeface="+mn-cs"/>
        </a:defRPr>
      </a:lvl5pPr>
      <a:lvl6pPr marL="2514600" indent="-228600" algn="l" rtl="0" fontAlgn="base">
        <a:spcBef>
          <a:spcPct val="20000"/>
        </a:spcBef>
        <a:spcAft>
          <a:spcPct val="0"/>
        </a:spcAft>
        <a:buClr>
          <a:schemeClr val="tx2"/>
        </a:buClr>
        <a:buChar char="•"/>
        <a:defRPr sz="2000">
          <a:solidFill>
            <a:schemeClr val="tx2"/>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tx2"/>
        </a:buClr>
        <a:buChar char="•"/>
        <a:defRPr sz="2000">
          <a:solidFill>
            <a:schemeClr val="tx2"/>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tx2"/>
        </a:buClr>
        <a:buChar char="•"/>
        <a:defRPr sz="2000">
          <a:solidFill>
            <a:schemeClr val="tx2"/>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tx2"/>
        </a:buClr>
        <a:buChar char="•"/>
        <a:defRPr sz="2000">
          <a:solidFill>
            <a:schemeClr val="tx2"/>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54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8AA04-C2C2-4574-B37A-54400FC17D35}"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54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54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8ED618-7FC1-44C4-AA7B-87D6135D79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21961146"/>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79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475608-7BF9-4C98-87CF-C3C347174A68}" type="datetimeFigureOut">
              <a:rPr lang="en-GB" smtClean="0">
                <a:solidFill>
                  <a:prstClr val="black">
                    <a:tint val="75000"/>
                  </a:prstClr>
                </a:solidFill>
              </a:rPr>
              <a:pPr/>
              <a:t>25/09/2016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79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79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6E2E5-732E-4EC1-A309-EBDD3686612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0272991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78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5" name="Footer Placeholder 4"/>
          <p:cNvSpPr>
            <a:spLocks noGrp="1"/>
          </p:cNvSpPr>
          <p:nvPr>
            <p:ph type="ftr" sz="quarter" idx="3"/>
          </p:nvPr>
        </p:nvSpPr>
        <p:spPr>
          <a:xfrm>
            <a:off x="3028950" y="635678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457950" y="635678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0622828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76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5" name="Footer Placeholder 4"/>
          <p:cNvSpPr>
            <a:spLocks noGrp="1"/>
          </p:cNvSpPr>
          <p:nvPr>
            <p:ph type="ftr" sz="quarter" idx="3"/>
          </p:nvPr>
        </p:nvSpPr>
        <p:spPr>
          <a:xfrm>
            <a:off x="3028950" y="635676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457950" y="635676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0510813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7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5" name="Footer Placeholder 4"/>
          <p:cNvSpPr>
            <a:spLocks noGrp="1"/>
          </p:cNvSpPr>
          <p:nvPr>
            <p:ph type="ftr" sz="quarter" idx="3"/>
          </p:nvPr>
        </p:nvSpPr>
        <p:spPr>
          <a:xfrm>
            <a:off x="3028950" y="63567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457950" y="63567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2007251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73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5" name="Footer Placeholder 4"/>
          <p:cNvSpPr>
            <a:spLocks noGrp="1"/>
          </p:cNvSpPr>
          <p:nvPr>
            <p:ph type="ftr" sz="quarter" idx="3"/>
          </p:nvPr>
        </p:nvSpPr>
        <p:spPr>
          <a:xfrm>
            <a:off x="3028950" y="635673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457950" y="635673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50088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70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8AA04-C2C2-4574-B37A-54400FC17D35}" type="datetimeFigureOut">
              <a:rPr lang="en-GB" smtClean="0">
                <a:solidFill>
                  <a:prstClr val="black">
                    <a:tint val="75000"/>
                  </a:prstClr>
                </a:solidFill>
              </a:rPr>
              <a:pPr/>
              <a:t>25/09/2016</a:t>
            </a:fld>
            <a:endParaRPr lang="en-GB" dirty="0">
              <a:solidFill>
                <a:prstClr val="black">
                  <a:tint val="75000"/>
                </a:prstClr>
              </a:solidFill>
            </a:endParaRPr>
          </a:p>
        </p:txBody>
      </p:sp>
      <p:sp>
        <p:nvSpPr>
          <p:cNvPr id="5" name="Footer Placeholder 4"/>
          <p:cNvSpPr>
            <a:spLocks noGrp="1"/>
          </p:cNvSpPr>
          <p:nvPr>
            <p:ph type="ftr" sz="quarter" idx="3"/>
          </p:nvPr>
        </p:nvSpPr>
        <p:spPr>
          <a:xfrm>
            <a:off x="3028950" y="635670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457950" y="635670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8ED618-7FC1-44C4-AA7B-87D6135D7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388094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60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07115-23F2-4FFE-87B4-FBAFB8AB4E92}" type="datetimeFigureOut">
              <a:rPr lang="en-GB" smtClean="0">
                <a:solidFill>
                  <a:prstClr val="black">
                    <a:tint val="75000"/>
                  </a:prstClr>
                </a:solidFill>
              </a:rPr>
              <a:pPr/>
              <a:t>25/09/2016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60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60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FA428-5572-4C2A-AAD9-6CDE5D0D39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6734433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png"/><Relationship Id="rId1" Type="http://schemas.openxmlformats.org/officeDocument/2006/relationships/slideLayout" Target="../slideLayouts/slideLayout1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tmp"/><Relationship Id="rId1" Type="http://schemas.openxmlformats.org/officeDocument/2006/relationships/slideLayout" Target="../slideLayouts/slideLayout119.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90.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tmp"/><Relationship Id="rId1" Type="http://schemas.openxmlformats.org/officeDocument/2006/relationships/slideLayout" Target="../slideLayouts/slideLayout90.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9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tmp"/><Relationship Id="rId1" Type="http://schemas.openxmlformats.org/officeDocument/2006/relationships/slideLayout" Target="../slideLayouts/slideLayout90.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90.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tmp"/><Relationship Id="rId1" Type="http://schemas.openxmlformats.org/officeDocument/2006/relationships/slideLayout" Target="../slideLayouts/slideLayout90.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1.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1.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tmp"/><Relationship Id="rId1" Type="http://schemas.openxmlformats.org/officeDocument/2006/relationships/slideLayout" Target="../slideLayouts/slideLayout131.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tmp"/><Relationship Id="rId1" Type="http://schemas.openxmlformats.org/officeDocument/2006/relationships/slideLayout" Target="../slideLayouts/slideLayout131.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14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tmp"/><Relationship Id="rId1" Type="http://schemas.openxmlformats.org/officeDocument/2006/relationships/slideLayout" Target="../slideLayouts/slideLayout14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tmp"/><Relationship Id="rId1" Type="http://schemas.openxmlformats.org/officeDocument/2006/relationships/slideLayout" Target="../slideLayouts/slideLayout142.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83.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28.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tmp"/><Relationship Id="rId1" Type="http://schemas.openxmlformats.org/officeDocument/2006/relationships/slideLayout" Target="../slideLayouts/slideLayout184.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94.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05.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8.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16.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tmp"/><Relationship Id="rId1" Type="http://schemas.openxmlformats.org/officeDocument/2006/relationships/slideLayout" Target="../slideLayouts/slideLayout217.xml"/><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6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uk/url?sa=i&amp;rct=j&amp;q=&amp;esrc=s&amp;source=images&amp;cd=&amp;cad=rja&amp;uact=8&amp;ved=0ahUKEwjVkMT59qfPAhWTyRoKHRMwDAkQjRwIBw&amp;url=http://www.anseo.net/article/using-a-counting-stick-to-teach-tables/&amp;psig=AFQjCNHVyaDQPwCsXAqnmsmz6fXB7YMFfA&amp;ust=147480393255688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18" name="Picture 2" descr="C:\Users\Roger.Bird\Desktop\Big Maths Characters 2013\Po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147" y="3059517"/>
            <a:ext cx="1367586" cy="257792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Roger.Bird\Desktop\Big Maths Characters 2013\Mull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3544" y="4767550"/>
            <a:ext cx="922895" cy="173977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Roger.Bird\Desktop\Big Maths Characters 2013\Pi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3234" y="404184"/>
            <a:ext cx="869926" cy="163982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Roger.Bird\Desktop\Big Maths Characters 2013\Count_Fourway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1198" y="404180"/>
            <a:ext cx="1408574" cy="265533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C:\Users\Roger.Bird\Desktop\Big Maths Characters 2013\Squiggleworth.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7229" y="789672"/>
            <a:ext cx="1873670" cy="17670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Ben\Desktop\5 - Holding Bay\New BM Characters\Super-FAB_Shading_1_3.png"/>
          <p:cNvPicPr>
            <a:picLocks noChangeAspect="1" noChangeArrowheads="1"/>
          </p:cNvPicPr>
          <p:nvPr/>
        </p:nvPicPr>
        <p:blipFill>
          <a:blip r:embed="rId7" cstate="print"/>
          <a:srcRect/>
          <a:stretch>
            <a:fillRect/>
          </a:stretch>
        </p:blipFill>
        <p:spPr bwMode="auto">
          <a:xfrm>
            <a:off x="7050144" y="3503663"/>
            <a:ext cx="1902394" cy="2682376"/>
          </a:xfrm>
          <a:prstGeom prst="rect">
            <a:avLst/>
          </a:prstGeom>
          <a:noFill/>
        </p:spPr>
      </p:pic>
      <p:pic>
        <p:nvPicPr>
          <p:cNvPr id="9" name="Picture 8" descr="C:\Users\Ben\AppData\Local\Microsoft\Windows\Temporary Internet Files\Content.IE5\9T5T92OZ\SpeedyCol.png"/>
          <p:cNvPicPr>
            <a:picLocks noChangeAspect="1" noChangeArrowheads="1"/>
          </p:cNvPicPr>
          <p:nvPr/>
        </p:nvPicPr>
        <p:blipFill>
          <a:blip r:embed="rId8" cstate="print"/>
          <a:srcRect/>
          <a:stretch>
            <a:fillRect/>
          </a:stretch>
        </p:blipFill>
        <p:spPr bwMode="auto">
          <a:xfrm>
            <a:off x="5220071" y="4020888"/>
            <a:ext cx="1220445" cy="2300014"/>
          </a:xfrm>
          <a:prstGeom prst="rect">
            <a:avLst/>
          </a:prstGeom>
          <a:noFill/>
        </p:spPr>
      </p:pic>
      <p:sp>
        <p:nvSpPr>
          <p:cNvPr id="2" name="Rectangle 1"/>
          <p:cNvSpPr/>
          <p:nvPr/>
        </p:nvSpPr>
        <p:spPr>
          <a:xfrm>
            <a:off x="2286000" y="2044009"/>
            <a:ext cx="4572000" cy="2769989"/>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600" b="0" i="0" u="none" strike="noStrike" kern="0" cap="none" spc="-100" normalizeH="0" baseline="0" noProof="0" dirty="0" smtClean="0">
                <a:ln>
                  <a:noFill/>
                </a:ln>
                <a:solidFill>
                  <a:srgbClr val="1F497D"/>
                </a:solidFill>
                <a:effectLst/>
                <a:uLnTx/>
                <a:uFillTx/>
                <a:ea typeface="+mj-ea"/>
                <a:cs typeface="+mj-cs"/>
              </a:rPr>
              <a:t>Big Maths </a:t>
            </a:r>
            <a:br>
              <a:rPr kumimoji="0" lang="en-GB" sz="6600" b="0" i="0" u="none" strike="noStrike" kern="0" cap="none" spc="-100" normalizeH="0" baseline="0" noProof="0" dirty="0" smtClean="0">
                <a:ln>
                  <a:noFill/>
                </a:ln>
                <a:solidFill>
                  <a:srgbClr val="1F497D"/>
                </a:solidFill>
                <a:effectLst/>
                <a:uLnTx/>
                <a:uFillTx/>
                <a:ea typeface="+mj-ea"/>
                <a:cs typeface="+mj-cs"/>
              </a:rPr>
            </a:br>
            <a:r>
              <a:rPr kumimoji="0" lang="en-GB" sz="5400" b="0" i="0" u="none" strike="noStrike" kern="0" cap="none" spc="-100" normalizeH="0" baseline="0" noProof="0" dirty="0" smtClean="0">
                <a:ln>
                  <a:noFill/>
                </a:ln>
                <a:solidFill>
                  <a:srgbClr val="1F497D"/>
                </a:solidFill>
                <a:effectLst/>
                <a:uLnTx/>
                <a:uFillTx/>
                <a:ea typeface="+mj-ea"/>
                <a:cs typeface="+mj-cs"/>
              </a:rPr>
              <a:t>KS1 Information Evening</a:t>
            </a:r>
            <a:endParaRPr kumimoji="0" lang="en-GB"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1295898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96136" y="836712"/>
            <a:ext cx="2160240"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4800" b="1" dirty="0" smtClean="0">
                <a:latin typeface="Segoe Print" panose="02000600000000000000" pitchFamily="2" charset="0"/>
              </a:rPr>
              <a:t>50s</a:t>
            </a:r>
            <a:endParaRPr lang="en-GB" sz="4800" b="1" dirty="0">
              <a:latin typeface="Segoe Print" panose="02000600000000000000" pitchFamily="2" charset="0"/>
            </a:endParaRPr>
          </a:p>
        </p:txBody>
      </p:sp>
      <p:sp>
        <p:nvSpPr>
          <p:cNvPr id="6" name="Rounded Rectangle 5"/>
          <p:cNvSpPr/>
          <p:nvPr/>
        </p:nvSpPr>
        <p:spPr>
          <a:xfrm>
            <a:off x="5472100" y="1661892"/>
            <a:ext cx="2808312" cy="64807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3600" b="1" dirty="0" smtClean="0">
                <a:latin typeface="Segoe Print" panose="02000600000000000000" pitchFamily="2" charset="0"/>
              </a:rPr>
              <a:t>Five tens</a:t>
            </a:r>
            <a:endParaRPr lang="en-GB" sz="3600" b="1" dirty="0">
              <a:latin typeface="Segoe Print" panose="02000600000000000000" pitchFamily="2" charset="0"/>
            </a:endParaRPr>
          </a:p>
        </p:txBody>
      </p:sp>
      <p:sp>
        <p:nvSpPr>
          <p:cNvPr id="7" name="Rectangle 6"/>
          <p:cNvSpPr/>
          <p:nvPr/>
        </p:nvSpPr>
        <p:spPr>
          <a:xfrm>
            <a:off x="5904148" y="2819844"/>
            <a:ext cx="2160240" cy="9361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4800" b="1" dirty="0" smtClean="0">
                <a:latin typeface="Segoe Print" panose="02000600000000000000" pitchFamily="2" charset="0"/>
              </a:rPr>
              <a:t>500s</a:t>
            </a:r>
            <a:endParaRPr lang="en-GB" sz="4800" b="1" dirty="0">
              <a:latin typeface="Segoe Print" panose="02000600000000000000" pitchFamily="2" charset="0"/>
            </a:endParaRPr>
          </a:p>
        </p:txBody>
      </p:sp>
      <p:sp>
        <p:nvSpPr>
          <p:cNvPr id="8" name="Rounded Rectangle 7"/>
          <p:cNvSpPr/>
          <p:nvPr/>
        </p:nvSpPr>
        <p:spPr>
          <a:xfrm>
            <a:off x="5292081" y="3645024"/>
            <a:ext cx="3600400" cy="64807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3600" b="1" dirty="0" smtClean="0">
                <a:latin typeface="Segoe Print" panose="02000600000000000000" pitchFamily="2" charset="0"/>
              </a:rPr>
              <a:t>Five hundreds</a:t>
            </a:r>
            <a:endParaRPr lang="en-GB" sz="3600" b="1" dirty="0">
              <a:latin typeface="Segoe Print" panose="02000600000000000000" pitchFamily="2" charset="0"/>
            </a:endParaRPr>
          </a:p>
        </p:txBody>
      </p:sp>
      <p:sp>
        <p:nvSpPr>
          <p:cNvPr id="9" name="Rectangle 8"/>
          <p:cNvSpPr/>
          <p:nvPr/>
        </p:nvSpPr>
        <p:spPr>
          <a:xfrm>
            <a:off x="5948536" y="4836068"/>
            <a:ext cx="2160240" cy="9361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4800" b="1" smtClean="0">
                <a:latin typeface="Segoe Print" panose="02000600000000000000" pitchFamily="2" charset="0"/>
              </a:rPr>
              <a:t>0.5s</a:t>
            </a:r>
            <a:endParaRPr lang="en-GB" sz="4800" b="1" dirty="0">
              <a:latin typeface="Segoe Print" panose="02000600000000000000" pitchFamily="2" charset="0"/>
            </a:endParaRPr>
          </a:p>
        </p:txBody>
      </p:sp>
      <p:sp>
        <p:nvSpPr>
          <p:cNvPr id="10" name="Rounded Rectangle 9"/>
          <p:cNvSpPr/>
          <p:nvPr/>
        </p:nvSpPr>
        <p:spPr>
          <a:xfrm>
            <a:off x="5580114" y="5661248"/>
            <a:ext cx="2907940" cy="64807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3600" b="1" dirty="0" smtClean="0">
                <a:latin typeface="Segoe Print" panose="02000600000000000000" pitchFamily="2" charset="0"/>
              </a:rPr>
              <a:t>Five tenths</a:t>
            </a:r>
            <a:endParaRPr lang="en-GB" sz="3600" b="1" dirty="0">
              <a:latin typeface="Segoe Print" panose="02000600000000000000" pitchFamily="2" charset="0"/>
            </a:endParaRPr>
          </a:p>
        </p:txBody>
      </p:sp>
      <p:sp>
        <p:nvSpPr>
          <p:cNvPr id="11" name="Rounded Rectangular Callout 10"/>
          <p:cNvSpPr/>
          <p:nvPr/>
        </p:nvSpPr>
        <p:spPr>
          <a:xfrm>
            <a:off x="1331641" y="577575"/>
            <a:ext cx="3474386" cy="3384376"/>
          </a:xfrm>
          <a:prstGeom prst="wedgeRoundRectCallout">
            <a:avLst>
              <a:gd name="adj1" fmla="val -42156"/>
              <a:gd name="adj2" fmla="val 71630"/>
              <a:gd name="adj3" fmla="val 16667"/>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3200" b="1" dirty="0" smtClean="0">
                <a:solidFill>
                  <a:schemeClr val="bg1"/>
                </a:solidFill>
                <a:latin typeface="Segoe Print" panose="02000600000000000000" pitchFamily="2" charset="0"/>
              </a:rPr>
              <a:t>If you can count in multiples of five, then you learn to can count in …..</a:t>
            </a:r>
            <a:endParaRPr lang="en-GB" sz="3200" b="1" dirty="0">
              <a:solidFill>
                <a:schemeClr val="bg1"/>
              </a:solidFill>
              <a:latin typeface="Segoe Print" panose="02000600000000000000" pitchFamily="2" charset="0"/>
            </a:endParaRPr>
          </a:p>
        </p:txBody>
      </p:sp>
      <p:pic>
        <p:nvPicPr>
          <p:cNvPr id="12" name="Picture 4" descr="C:\Users\Roger.Bird\Desktop\Big Maths Characters 2013\Count_Fourway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293096"/>
            <a:ext cx="2016224" cy="2850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8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46250"/>
          </a:xfrm>
        </p:spPr>
        <p:txBody>
          <a:bodyPr>
            <a:normAutofit fontScale="90000"/>
          </a:bodyPr>
          <a:lstStyle/>
          <a:p>
            <a:r>
              <a:rPr lang="en-GB" dirty="0" smtClean="0">
                <a:solidFill>
                  <a:srgbClr val="002060"/>
                </a:solidFill>
              </a:rPr>
              <a:t/>
            </a:r>
            <a:br>
              <a:rPr lang="en-GB" dirty="0" smtClean="0">
                <a:solidFill>
                  <a:srgbClr val="002060"/>
                </a:solidFill>
              </a:rPr>
            </a:br>
            <a:r>
              <a:rPr lang="en-GB" dirty="0">
                <a:solidFill>
                  <a:srgbClr val="002060"/>
                </a:solidFill>
              </a:rPr>
              <a:t/>
            </a:r>
            <a:br>
              <a:rPr lang="en-GB" dirty="0">
                <a:solidFill>
                  <a:srgbClr val="002060"/>
                </a:solidFill>
              </a:rPr>
            </a:br>
            <a:r>
              <a:rPr lang="en-GB" dirty="0" smtClean="0">
                <a:solidFill>
                  <a:srgbClr val="002060"/>
                </a:solidFill>
              </a:rPr>
              <a:t>Meet </a:t>
            </a:r>
            <a:r>
              <a:rPr lang="en-GB" dirty="0" err="1" smtClean="0">
                <a:solidFill>
                  <a:srgbClr val="002060"/>
                </a:solidFill>
              </a:rPr>
              <a:t>Squiggleworth</a:t>
            </a:r>
            <a:r>
              <a:rPr lang="en-GB" dirty="0" smtClean="0">
                <a:solidFill>
                  <a:srgbClr val="002060"/>
                </a:solidFill>
              </a:rPr>
              <a:t/>
            </a:r>
            <a:br>
              <a:rPr lang="en-GB" dirty="0" smtClean="0">
                <a:solidFill>
                  <a:srgbClr val="002060"/>
                </a:solidFill>
              </a:rPr>
            </a:br>
            <a:r>
              <a:rPr lang="en-GB" dirty="0" smtClean="0">
                <a:solidFill>
                  <a:srgbClr val="002060"/>
                </a:solidFill>
              </a:rPr>
              <a:t>The </a:t>
            </a:r>
            <a:r>
              <a:rPr lang="en-GB" dirty="0">
                <a:solidFill>
                  <a:srgbClr val="002060"/>
                </a:solidFill>
              </a:rPr>
              <a:t>place value </a:t>
            </a:r>
            <a:r>
              <a:rPr lang="en-GB" dirty="0" smtClean="0">
                <a:solidFill>
                  <a:srgbClr val="002060"/>
                </a:solidFill>
              </a:rPr>
              <a:t>dog who helps children to understand the value of each digit.</a:t>
            </a:r>
            <a:r>
              <a:rPr lang="en-GB" dirty="0">
                <a:solidFill>
                  <a:srgbClr val="002060"/>
                </a:solidFill>
              </a:rPr>
              <a:t/>
            </a:r>
            <a:br>
              <a:rPr lang="en-GB" dirty="0">
                <a:solidFill>
                  <a:srgbClr val="002060"/>
                </a:solidFill>
              </a:rPr>
            </a:br>
            <a:endParaRPr lang="en-GB" dirty="0"/>
          </a:p>
        </p:txBody>
      </p:sp>
      <p:pic>
        <p:nvPicPr>
          <p:cNvPr id="4" name="Picture 5" descr="C:\Users\Roger.Bird\Desktop\Big Maths Characters 2013\Squiggleworth.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2780928"/>
            <a:ext cx="5297748" cy="3728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96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400" b="1" dirty="0" err="1" smtClean="0">
                <a:solidFill>
                  <a:schemeClr val="bg2"/>
                </a:solidFill>
                <a:effectLst/>
                <a:latin typeface="Segoe Print" panose="02000600000000000000" pitchFamily="2" charset="0"/>
              </a:rPr>
              <a:t>Squiggleworth</a:t>
            </a:r>
            <a:endParaRPr lang="en-GB" sz="5400" b="1" dirty="0">
              <a:solidFill>
                <a:schemeClr val="bg2"/>
              </a:solidFill>
              <a:effectLst/>
              <a:latin typeface="Segoe Print" panose="02000600000000000000" pitchFamily="2" charset="0"/>
            </a:endParaRPr>
          </a:p>
        </p:txBody>
      </p:sp>
      <p:pic>
        <p:nvPicPr>
          <p:cNvPr id="28" name="Picture 5" descr="C:\Users\Roger.Bird\Desktop\Big Maths Characters 2013\Squigglewort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4109" y="1183866"/>
            <a:ext cx="3092915" cy="29169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7402890" y="2575112"/>
            <a:ext cx="352985" cy="60511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GB" sz="3600" b="1" dirty="0">
                <a:solidFill>
                  <a:srgbClr val="424456"/>
                </a:solidFill>
                <a:latin typeface="Verdana" pitchFamily="34" charset="0"/>
              </a:rPr>
              <a:t>3</a:t>
            </a:r>
          </a:p>
        </p:txBody>
      </p:sp>
      <p:sp>
        <p:nvSpPr>
          <p:cNvPr id="30" name="Rectangle 29"/>
          <p:cNvSpPr/>
          <p:nvPr/>
        </p:nvSpPr>
        <p:spPr bwMode="auto">
          <a:xfrm>
            <a:off x="8017121" y="2575112"/>
            <a:ext cx="352985" cy="60511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GB" sz="3600" b="1" dirty="0">
                <a:solidFill>
                  <a:srgbClr val="424456"/>
                </a:solidFill>
                <a:latin typeface="Verdana" pitchFamily="34" charset="0"/>
              </a:rPr>
              <a:t>6</a:t>
            </a:r>
          </a:p>
        </p:txBody>
      </p:sp>
      <p:sp>
        <p:nvSpPr>
          <p:cNvPr id="31" name="Rectangle 30"/>
          <p:cNvSpPr/>
          <p:nvPr/>
        </p:nvSpPr>
        <p:spPr bwMode="auto">
          <a:xfrm>
            <a:off x="7349617" y="3603813"/>
            <a:ext cx="502643" cy="44375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b="1" dirty="0">
                <a:solidFill>
                  <a:srgbClr val="424456"/>
                </a:solidFill>
                <a:latin typeface="Verdana" pitchFamily="34" charset="0"/>
              </a:rPr>
              <a:t>30</a:t>
            </a:r>
          </a:p>
        </p:txBody>
      </p:sp>
      <p:sp>
        <p:nvSpPr>
          <p:cNvPr id="32" name="Rectangle 31"/>
          <p:cNvSpPr/>
          <p:nvPr/>
        </p:nvSpPr>
        <p:spPr bwMode="auto">
          <a:xfrm>
            <a:off x="7975966" y="3617263"/>
            <a:ext cx="502643" cy="44375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b="1" dirty="0">
                <a:solidFill>
                  <a:srgbClr val="424456"/>
                </a:solidFill>
                <a:latin typeface="Verdana" pitchFamily="34" charset="0"/>
              </a:rPr>
              <a:t>6</a:t>
            </a:r>
          </a:p>
        </p:txBody>
      </p:sp>
      <p:sp>
        <p:nvSpPr>
          <p:cNvPr id="5" name="Rounded Rectangle 4"/>
          <p:cNvSpPr/>
          <p:nvPr/>
        </p:nvSpPr>
        <p:spPr bwMode="auto">
          <a:xfrm>
            <a:off x="169680" y="1135823"/>
            <a:ext cx="2534392" cy="4935979"/>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GB" sz="2400" b="1" dirty="0">
                <a:solidFill>
                  <a:srgbClr val="5C92B5">
                    <a:lumMod val="60000"/>
                    <a:lumOff val="40000"/>
                  </a:srgbClr>
                </a:solidFill>
                <a:latin typeface="Segoe Print" panose="02000600000000000000" pitchFamily="2" charset="0"/>
              </a:rPr>
              <a:t>Remember to:</a:t>
            </a:r>
          </a:p>
          <a:p>
            <a:pPr marL="285750" indent="-285750" eaLnBrk="0" fontAlgn="base" hangingPunct="0">
              <a:spcBef>
                <a:spcPct val="0"/>
              </a:spcBef>
              <a:spcAft>
                <a:spcPct val="0"/>
              </a:spcAft>
              <a:buFont typeface="Arial" panose="020B0604020202020204" pitchFamily="34" charset="0"/>
              <a:buChar char="•"/>
            </a:pPr>
            <a:endParaRPr lang="en-GB" sz="200" b="1" dirty="0">
              <a:solidFill>
                <a:srgbClr val="424456"/>
              </a:solidFill>
              <a:latin typeface="Segoe Print" panose="02000600000000000000" pitchFamily="2" charset="0"/>
            </a:endParaRPr>
          </a:p>
          <a:p>
            <a:pPr marL="285750" indent="-285750" eaLnBrk="0" fontAlgn="base" hangingPunct="0">
              <a:spcBef>
                <a:spcPct val="0"/>
              </a:spcBef>
              <a:spcAft>
                <a:spcPct val="0"/>
              </a:spcAft>
              <a:buFont typeface="Arial" panose="020B0604020202020204" pitchFamily="34" charset="0"/>
              <a:buChar char="•"/>
            </a:pPr>
            <a:endParaRPr lang="en-GB" sz="200" b="1" dirty="0">
              <a:solidFill>
                <a:srgbClr val="424456"/>
              </a:solidFill>
              <a:latin typeface="Segoe Print" panose="02000600000000000000" pitchFamily="2" charset="0"/>
            </a:endParaRPr>
          </a:p>
          <a:p>
            <a:pPr marL="285750" indent="-285750" eaLnBrk="0" fontAlgn="base" hangingPunct="0">
              <a:spcBef>
                <a:spcPct val="0"/>
              </a:spcBef>
              <a:spcAft>
                <a:spcPct val="0"/>
              </a:spcAft>
              <a:buFont typeface="Arial" panose="020B0604020202020204" pitchFamily="34" charset="0"/>
              <a:buChar char="•"/>
            </a:pPr>
            <a:endParaRPr lang="en-GB" sz="200" b="1" dirty="0">
              <a:solidFill>
                <a:srgbClr val="424456"/>
              </a:solidFill>
              <a:latin typeface="Segoe Print" panose="02000600000000000000" pitchFamily="2" charset="0"/>
            </a:endParaRPr>
          </a:p>
          <a:p>
            <a:pPr marL="285750" indent="-285750" eaLnBrk="0" fontAlgn="base" hangingPunct="0">
              <a:spcBef>
                <a:spcPct val="0"/>
              </a:spcBef>
              <a:spcAft>
                <a:spcPct val="0"/>
              </a:spcAft>
              <a:buFont typeface="Arial" panose="020B0604020202020204" pitchFamily="34" charset="0"/>
              <a:buChar char="•"/>
            </a:pPr>
            <a:endParaRPr lang="en-GB" sz="200" b="1" dirty="0">
              <a:solidFill>
                <a:srgbClr val="424456"/>
              </a:solidFill>
              <a:latin typeface="Segoe Print" panose="02000600000000000000" pitchFamily="2" charset="0"/>
            </a:endParaRPr>
          </a:p>
          <a:p>
            <a:pPr marL="285750" indent="-285750" eaLnBrk="0" fontAlgn="base" hangingPunct="0">
              <a:spcBef>
                <a:spcPct val="0"/>
              </a:spcBef>
              <a:spcAft>
                <a:spcPct val="0"/>
              </a:spcAft>
              <a:buFont typeface="Arial" panose="020B0604020202020204" pitchFamily="34" charset="0"/>
              <a:buChar char="•"/>
            </a:pPr>
            <a:endParaRPr lang="en-GB" sz="200" b="1" dirty="0">
              <a:solidFill>
                <a:srgbClr val="424456"/>
              </a:solidFill>
              <a:latin typeface="Segoe Print" panose="02000600000000000000" pitchFamily="2" charset="0"/>
            </a:endParaRPr>
          </a:p>
          <a:p>
            <a:pPr marL="285750" indent="-285750" eaLnBrk="0" fontAlgn="base" hangingPunct="0">
              <a:spcBef>
                <a:spcPct val="0"/>
              </a:spcBef>
              <a:spcAft>
                <a:spcPct val="0"/>
              </a:spcAft>
              <a:buFont typeface="Arial" panose="020B0604020202020204" pitchFamily="34" charset="0"/>
              <a:buChar char="•"/>
            </a:pPr>
            <a:endParaRPr lang="en-GB" sz="200" b="1" dirty="0">
              <a:solidFill>
                <a:srgbClr val="424456"/>
              </a:solidFill>
              <a:latin typeface="Segoe Print" panose="02000600000000000000" pitchFamily="2" charset="0"/>
            </a:endParaRPr>
          </a:p>
          <a:p>
            <a:pPr marL="285750" indent="-285750" eaLnBrk="0" fontAlgn="base" hangingPunct="0">
              <a:spcBef>
                <a:spcPct val="0"/>
              </a:spcBef>
              <a:spcAft>
                <a:spcPct val="0"/>
              </a:spcAft>
              <a:buFont typeface="Arial" panose="020B0604020202020204" pitchFamily="34" charset="0"/>
              <a:buChar char="•"/>
            </a:pPr>
            <a:r>
              <a:rPr lang="en-GB" sz="2400" b="1" dirty="0">
                <a:solidFill>
                  <a:srgbClr val="424456"/>
                </a:solidFill>
                <a:latin typeface="Segoe Print" panose="02000600000000000000" pitchFamily="2" charset="0"/>
              </a:rPr>
              <a:t>Write the 2d number</a:t>
            </a:r>
          </a:p>
          <a:p>
            <a:pPr marL="285750" indent="-285750" eaLnBrk="0" fontAlgn="base" hangingPunct="0">
              <a:spcBef>
                <a:spcPct val="0"/>
              </a:spcBef>
              <a:spcAft>
                <a:spcPct val="0"/>
              </a:spcAft>
              <a:buFont typeface="Arial" panose="020B0604020202020204" pitchFamily="34" charset="0"/>
              <a:buChar char="•"/>
            </a:pPr>
            <a:r>
              <a:rPr lang="en-GB" sz="2400" b="1" dirty="0">
                <a:solidFill>
                  <a:srgbClr val="424456"/>
                </a:solidFill>
                <a:latin typeface="Segoe Print" panose="02000600000000000000" pitchFamily="2" charset="0"/>
              </a:rPr>
              <a:t>Draw the sticks</a:t>
            </a:r>
          </a:p>
          <a:p>
            <a:pPr marL="285750" indent="-285750" eaLnBrk="0" fontAlgn="base" hangingPunct="0">
              <a:spcBef>
                <a:spcPct val="0"/>
              </a:spcBef>
              <a:spcAft>
                <a:spcPct val="0"/>
              </a:spcAft>
              <a:buFont typeface="Arial" panose="020B0604020202020204" pitchFamily="34" charset="0"/>
              <a:buChar char="•"/>
            </a:pPr>
            <a:r>
              <a:rPr lang="en-GB" sz="2400" b="1" dirty="0">
                <a:solidFill>
                  <a:srgbClr val="424456"/>
                </a:solidFill>
                <a:latin typeface="Segoe Print" panose="02000600000000000000" pitchFamily="2" charset="0"/>
              </a:rPr>
              <a:t>Copy the units digit</a:t>
            </a:r>
          </a:p>
          <a:p>
            <a:pPr marL="285750" indent="-285750" eaLnBrk="0" fontAlgn="base" hangingPunct="0">
              <a:spcBef>
                <a:spcPct val="0"/>
              </a:spcBef>
              <a:spcAft>
                <a:spcPct val="0"/>
              </a:spcAft>
              <a:buFont typeface="Arial" panose="020B0604020202020204" pitchFamily="34" charset="0"/>
              <a:buChar char="•"/>
            </a:pPr>
            <a:r>
              <a:rPr lang="en-GB" sz="2400" b="1" dirty="0">
                <a:solidFill>
                  <a:srgbClr val="424456"/>
                </a:solidFill>
                <a:latin typeface="Segoe Print" panose="02000600000000000000" pitchFamily="2" charset="0"/>
              </a:rPr>
              <a:t>Copy the tens digit… with a zero on the end.</a:t>
            </a:r>
          </a:p>
        </p:txBody>
      </p:sp>
      <p:sp>
        <p:nvSpPr>
          <p:cNvPr id="7" name="Oval 6"/>
          <p:cNvSpPr/>
          <p:nvPr/>
        </p:nvSpPr>
        <p:spPr bwMode="auto">
          <a:xfrm>
            <a:off x="245408" y="4222366"/>
            <a:ext cx="242048" cy="32273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a:solidFill>
                <a:prstClr val="white"/>
              </a:solidFill>
              <a:latin typeface="Verdana" pitchFamily="34" charset="0"/>
            </a:endParaRPr>
          </a:p>
        </p:txBody>
      </p:sp>
      <p:grpSp>
        <p:nvGrpSpPr>
          <p:cNvPr id="6" name="Group 5"/>
          <p:cNvGrpSpPr/>
          <p:nvPr/>
        </p:nvGrpSpPr>
        <p:grpSpPr>
          <a:xfrm>
            <a:off x="2715963" y="3367496"/>
            <a:ext cx="3805156" cy="3200399"/>
            <a:chOff x="3559229" y="3455894"/>
            <a:chExt cx="5073541" cy="3200399"/>
          </a:xfrm>
        </p:grpSpPr>
        <p:pic>
          <p:nvPicPr>
            <p:cNvPr id="29" name="Picture 2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9229" y="3455894"/>
              <a:ext cx="5073541" cy="3200399"/>
            </a:xfrm>
            <a:prstGeom prst="rect">
              <a:avLst/>
            </a:prstGeom>
          </p:spPr>
        </p:pic>
        <p:sp>
          <p:nvSpPr>
            <p:cNvPr id="3" name="Rectangle 2"/>
            <p:cNvSpPr/>
            <p:nvPr/>
          </p:nvSpPr>
          <p:spPr bwMode="auto">
            <a:xfrm>
              <a:off x="5485748" y="3825689"/>
              <a:ext cx="1858389" cy="80682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GB" sz="6000" b="1" dirty="0">
                  <a:solidFill>
                    <a:srgbClr val="424456"/>
                  </a:solidFill>
                  <a:latin typeface="Segoe Print" panose="02000600000000000000" pitchFamily="2" charset="0"/>
                </a:rPr>
                <a:t>36</a:t>
              </a:r>
            </a:p>
          </p:txBody>
        </p:sp>
        <p:grpSp>
          <p:nvGrpSpPr>
            <p:cNvPr id="15" name="Group 14"/>
            <p:cNvGrpSpPr/>
            <p:nvPr/>
          </p:nvGrpSpPr>
          <p:grpSpPr>
            <a:xfrm>
              <a:off x="5706482" y="4383728"/>
              <a:ext cx="1445909" cy="1036714"/>
              <a:chOff x="5706482" y="4383728"/>
              <a:chExt cx="1445909" cy="1036714"/>
            </a:xfrm>
          </p:grpSpPr>
          <p:cxnSp>
            <p:nvCxnSpPr>
              <p:cNvPr id="10" name="Straight Arrow Connector 9"/>
              <p:cNvCxnSpPr/>
              <p:nvPr/>
            </p:nvCxnSpPr>
            <p:spPr bwMode="auto">
              <a:xfrm>
                <a:off x="6679515" y="4514448"/>
                <a:ext cx="472876" cy="905994"/>
              </a:xfrm>
              <a:prstGeom prst="straightConnector1">
                <a:avLst/>
              </a:prstGeom>
              <a:ln w="7620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bwMode="auto">
              <a:xfrm flipH="1">
                <a:off x="5706482" y="4383728"/>
                <a:ext cx="379147" cy="907676"/>
              </a:xfrm>
              <a:prstGeom prst="straightConnector1">
                <a:avLst/>
              </a:prstGeom>
              <a:ln w="76200">
                <a:headEnd type="none" w="med" len="med"/>
                <a:tailEnd type="triangle"/>
              </a:ln>
            </p:spPr>
            <p:style>
              <a:lnRef idx="1">
                <a:schemeClr val="dk1"/>
              </a:lnRef>
              <a:fillRef idx="0">
                <a:schemeClr val="dk1"/>
              </a:fillRef>
              <a:effectRef idx="0">
                <a:schemeClr val="dk1"/>
              </a:effectRef>
              <a:fontRef idx="minor">
                <a:schemeClr val="tx1"/>
              </a:fontRef>
            </p:style>
          </p:cxnSp>
        </p:grpSp>
        <p:sp>
          <p:nvSpPr>
            <p:cNvPr id="16" name="Rectangle 15"/>
            <p:cNvSpPr/>
            <p:nvPr/>
          </p:nvSpPr>
          <p:spPr bwMode="auto">
            <a:xfrm>
              <a:off x="6619336" y="5504888"/>
              <a:ext cx="949132" cy="80682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GB" sz="6000" b="1" dirty="0">
                  <a:solidFill>
                    <a:srgbClr val="424456"/>
                  </a:solidFill>
                  <a:latin typeface="Segoe Print" panose="02000600000000000000" pitchFamily="2" charset="0"/>
                </a:rPr>
                <a:t>6</a:t>
              </a:r>
            </a:p>
          </p:txBody>
        </p:sp>
        <p:sp>
          <p:nvSpPr>
            <p:cNvPr id="18" name="Rectangle 17"/>
            <p:cNvSpPr/>
            <p:nvPr/>
          </p:nvSpPr>
          <p:spPr bwMode="auto">
            <a:xfrm>
              <a:off x="4707138" y="5504888"/>
              <a:ext cx="1912196" cy="80682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GB" sz="6000" b="1" dirty="0">
                  <a:solidFill>
                    <a:srgbClr val="424456"/>
                  </a:solidFill>
                  <a:latin typeface="Segoe Print" panose="02000600000000000000" pitchFamily="2" charset="0"/>
                </a:rPr>
                <a:t>30</a:t>
              </a:r>
            </a:p>
          </p:txBody>
        </p:sp>
      </p:grpSp>
    </p:spTree>
    <p:extLst>
      <p:ext uri="{BB962C8B-B14F-4D97-AF65-F5344CB8AC3E}">
        <p14:creationId xmlns:p14="http://schemas.microsoft.com/office/powerpoint/2010/main" val="1503301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p:cNvSpPr/>
          <p:nvPr/>
        </p:nvSpPr>
        <p:spPr>
          <a:xfrm>
            <a:off x="128294" y="2872232"/>
            <a:ext cx="2497633" cy="1242773"/>
          </a:xfrm>
          <a:prstGeom prst="wedgeRoundRectCallout">
            <a:avLst>
              <a:gd name="adj1" fmla="val 41252"/>
              <a:gd name="adj2" fmla="val 91461"/>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3200" b="1" dirty="0">
                <a:solidFill>
                  <a:prstClr val="black"/>
                </a:solidFill>
                <a:latin typeface="Segoe Print" panose="02000600000000000000" pitchFamily="2" charset="0"/>
              </a:rPr>
              <a:t>Let’s partition!</a:t>
            </a:r>
            <a:endParaRPr lang="en-GB" sz="3200" dirty="0">
              <a:solidFill>
                <a:prstClr val="black"/>
              </a:solidFill>
              <a:latin typeface="Segoe Print" panose="02000600000000000000" pitchFamily="2" charset="0"/>
            </a:endParaRPr>
          </a:p>
        </p:txBody>
      </p:sp>
      <p:sp>
        <p:nvSpPr>
          <p:cNvPr id="2" name="Rounded Rectangle 1"/>
          <p:cNvSpPr/>
          <p:nvPr/>
        </p:nvSpPr>
        <p:spPr>
          <a:xfrm>
            <a:off x="219037" y="193240"/>
            <a:ext cx="3022904" cy="2164336"/>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600" b="1" dirty="0">
                <a:solidFill>
                  <a:prstClr val="black"/>
                </a:solidFill>
              </a:rPr>
              <a:t>27</a:t>
            </a:r>
          </a:p>
        </p:txBody>
      </p:sp>
      <p:pic>
        <p:nvPicPr>
          <p:cNvPr id="18" name="Picture 1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470" y="400675"/>
            <a:ext cx="5608026" cy="4567019"/>
          </a:xfrm>
          <a:prstGeom prst="rect">
            <a:avLst/>
          </a:prstGeom>
        </p:spPr>
      </p:pic>
      <p:grpSp>
        <p:nvGrpSpPr>
          <p:cNvPr id="31" name="Group 30"/>
          <p:cNvGrpSpPr/>
          <p:nvPr/>
        </p:nvGrpSpPr>
        <p:grpSpPr>
          <a:xfrm>
            <a:off x="4572096" y="728541"/>
            <a:ext cx="2566571" cy="2347325"/>
            <a:chOff x="6109446" y="755435"/>
            <a:chExt cx="3422095" cy="2347325"/>
          </a:xfrm>
        </p:grpSpPr>
        <p:sp>
          <p:nvSpPr>
            <p:cNvPr id="19" name="Rectangle 18"/>
            <p:cNvSpPr/>
            <p:nvPr/>
          </p:nvSpPr>
          <p:spPr bwMode="auto">
            <a:xfrm>
              <a:off x="7296378" y="755435"/>
              <a:ext cx="1954759" cy="87166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GB" sz="6600" b="1" dirty="0">
                  <a:solidFill>
                    <a:prstClr val="black"/>
                  </a:solidFill>
                  <a:latin typeface="Segoe Print" panose="02000600000000000000" pitchFamily="2" charset="0"/>
                </a:rPr>
                <a:t>27</a:t>
              </a:r>
            </a:p>
          </p:txBody>
        </p:sp>
        <p:cxnSp>
          <p:nvCxnSpPr>
            <p:cNvPr id="20" name="Straight Connector 19"/>
            <p:cNvCxnSpPr/>
            <p:nvPr/>
          </p:nvCxnSpPr>
          <p:spPr>
            <a:xfrm>
              <a:off x="8628295" y="1512959"/>
              <a:ext cx="363871" cy="69235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7570694" y="1512959"/>
              <a:ext cx="351766" cy="69235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bwMode="auto">
            <a:xfrm>
              <a:off x="6109446" y="2209808"/>
              <a:ext cx="2164311" cy="89295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GB" sz="6600" b="1" dirty="0">
                  <a:solidFill>
                    <a:prstClr val="black"/>
                  </a:solidFill>
                  <a:latin typeface="Segoe Print" panose="02000600000000000000" pitchFamily="2" charset="0"/>
                </a:rPr>
                <a:t>20</a:t>
              </a:r>
            </a:p>
          </p:txBody>
        </p:sp>
        <p:sp>
          <p:nvSpPr>
            <p:cNvPr id="25" name="Rectangle 24"/>
            <p:cNvSpPr/>
            <p:nvPr/>
          </p:nvSpPr>
          <p:spPr bwMode="auto">
            <a:xfrm>
              <a:off x="8584498" y="2205318"/>
              <a:ext cx="947043" cy="89295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GB" sz="6600" b="1" dirty="0">
                  <a:solidFill>
                    <a:prstClr val="black"/>
                  </a:solidFill>
                  <a:latin typeface="Segoe Print" panose="02000600000000000000" pitchFamily="2" charset="0"/>
                </a:rPr>
                <a:t>7</a:t>
              </a:r>
            </a:p>
          </p:txBody>
        </p:sp>
      </p:grpSp>
      <p:grpSp>
        <p:nvGrpSpPr>
          <p:cNvPr id="41" name="Group 40"/>
          <p:cNvGrpSpPr/>
          <p:nvPr/>
        </p:nvGrpSpPr>
        <p:grpSpPr>
          <a:xfrm>
            <a:off x="5462253" y="3049936"/>
            <a:ext cx="1466069" cy="1728813"/>
            <a:chOff x="7282930" y="3049928"/>
            <a:chExt cx="1954759" cy="1728813"/>
          </a:xfrm>
        </p:grpSpPr>
        <p:cxnSp>
          <p:nvCxnSpPr>
            <p:cNvPr id="32" name="Straight Connector 31"/>
            <p:cNvCxnSpPr/>
            <p:nvPr/>
          </p:nvCxnSpPr>
          <p:spPr>
            <a:xfrm flipH="1">
              <a:off x="8571051" y="3049928"/>
              <a:ext cx="425740" cy="71380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557247" y="3080356"/>
              <a:ext cx="425740" cy="68337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bwMode="auto">
            <a:xfrm>
              <a:off x="7282930" y="3907081"/>
              <a:ext cx="1954759" cy="87166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GB" sz="6600" b="1" dirty="0">
                  <a:solidFill>
                    <a:prstClr val="black"/>
                  </a:solidFill>
                  <a:latin typeface="Segoe Print" panose="02000600000000000000" pitchFamily="2" charset="0"/>
                </a:rPr>
                <a:t>27</a:t>
              </a:r>
            </a:p>
          </p:txBody>
        </p:sp>
      </p:grpSp>
      <p:pic>
        <p:nvPicPr>
          <p:cNvPr id="42" name="Picture 3" descr="C:\Users\Roger.Bird\Desktop\Big Maths Characters 2013\Pi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9863" y="4293470"/>
            <a:ext cx="1232078" cy="2322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03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dirty="0" smtClean="0">
                <a:solidFill>
                  <a:srgbClr val="002060"/>
                </a:solidFill>
              </a:rPr>
              <a:t>KS1 National Curriculum Expectation</a:t>
            </a:r>
            <a:endParaRPr lang="en-GB" sz="4000" dirty="0">
              <a:solidFill>
                <a:srgbClr val="002060"/>
              </a:solidFill>
            </a:endParaRPr>
          </a:p>
        </p:txBody>
      </p:sp>
      <p:sp>
        <p:nvSpPr>
          <p:cNvPr id="3" name="Content Placeholder 2"/>
          <p:cNvSpPr>
            <a:spLocks noGrp="1"/>
          </p:cNvSpPr>
          <p:nvPr>
            <p:ph idx="1"/>
          </p:nvPr>
        </p:nvSpPr>
        <p:spPr/>
        <p:txBody>
          <a:bodyPr>
            <a:normAutofit/>
          </a:bodyPr>
          <a:lstStyle/>
          <a:p>
            <a:pPr marL="0" indent="0">
              <a:buNone/>
            </a:pPr>
            <a:endParaRPr lang="en-GB" dirty="0" smtClean="0">
              <a:solidFill>
                <a:srgbClr val="002060"/>
              </a:solidFill>
            </a:endParaRPr>
          </a:p>
          <a:p>
            <a:pPr marL="0" indent="0">
              <a:buNone/>
            </a:pPr>
            <a:endParaRPr lang="en-GB" dirty="0">
              <a:solidFill>
                <a:srgbClr val="002060"/>
              </a:solidFill>
            </a:endParaRPr>
          </a:p>
          <a:p>
            <a:pPr marL="0" indent="0">
              <a:buNone/>
            </a:pPr>
            <a:endParaRPr lang="en-GB" dirty="0" smtClean="0">
              <a:solidFill>
                <a:srgbClr val="002060"/>
              </a:solidFill>
            </a:endParaRPr>
          </a:p>
          <a:p>
            <a:pPr marL="0" indent="0">
              <a:buNone/>
            </a:pPr>
            <a:r>
              <a:rPr lang="en-GB" dirty="0" smtClean="0">
                <a:solidFill>
                  <a:srgbClr val="002060"/>
                </a:solidFill>
              </a:rPr>
              <a:t>By the end of Key Stage 1, children should be able to count fluently in 1s, 2s, 3s, 5s and 10s, starting from any number and bridging 100, backwards and forwards.</a:t>
            </a:r>
          </a:p>
        </p:txBody>
      </p:sp>
      <p:pic>
        <p:nvPicPr>
          <p:cNvPr id="4" name="Picture 4" descr="C:\Users\Roger.Bird\Desktop\Big Maths Characters 2013\Count_Fourway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2300" y="1052736"/>
            <a:ext cx="2016224" cy="2850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993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2" y="620688"/>
            <a:ext cx="8136904" cy="3528392"/>
          </a:xfrm>
        </p:spPr>
        <p:txBody>
          <a:bodyPr>
            <a:normAutofit/>
          </a:bodyPr>
          <a:lstStyle/>
          <a:p>
            <a:r>
              <a:rPr lang="en-GB" sz="11500" b="1" dirty="0" smtClean="0">
                <a:solidFill>
                  <a:schemeClr val="bg1"/>
                </a:solidFill>
                <a:effectLst>
                  <a:outerShdw blurRad="38100" dist="38100" dir="2700000" algn="tl">
                    <a:srgbClr val="000000">
                      <a:alpha val="43137"/>
                    </a:srgbClr>
                  </a:outerShdw>
                </a:effectLst>
                <a:latin typeface="Segoe Print" pitchFamily="2" charset="0"/>
              </a:rPr>
              <a:t>Learn Its</a:t>
            </a:r>
            <a:endParaRPr lang="en-GB" sz="11500" b="1" dirty="0">
              <a:solidFill>
                <a:schemeClr val="bg1"/>
              </a:solidFill>
              <a:effectLst>
                <a:outerShdw blurRad="38100" dist="38100" dir="2700000" algn="tl">
                  <a:srgbClr val="000000">
                    <a:alpha val="43137"/>
                  </a:srgbClr>
                </a:outerShdw>
              </a:effectLst>
              <a:latin typeface="Segoe Print" pitchFamily="2" charset="0"/>
            </a:endParaRPr>
          </a:p>
        </p:txBody>
      </p:sp>
      <p:grpSp>
        <p:nvGrpSpPr>
          <p:cNvPr id="6" name="Group 5"/>
          <p:cNvGrpSpPr/>
          <p:nvPr/>
        </p:nvGrpSpPr>
        <p:grpSpPr>
          <a:xfrm rot="158087">
            <a:off x="2650082" y="4801754"/>
            <a:ext cx="1784907" cy="1760593"/>
            <a:chOff x="435693" y="4581128"/>
            <a:chExt cx="2016224" cy="1988759"/>
          </a:xfrm>
        </p:grpSpPr>
        <p:sp>
          <p:nvSpPr>
            <p:cNvPr id="7" name="Rounded Rectangle 6"/>
            <p:cNvSpPr/>
            <p:nvPr/>
          </p:nvSpPr>
          <p:spPr bwMode="auto">
            <a:xfrm>
              <a:off x="435693" y="4913703"/>
              <a:ext cx="2016224" cy="1656184"/>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GB" sz="2000" b="1" dirty="0">
                  <a:solidFill>
                    <a:srgbClr val="424456"/>
                  </a:solidFill>
                  <a:latin typeface="Segoe Print" pitchFamily="2" charset="0"/>
                </a:rPr>
                <a:t>Learn Its</a:t>
              </a:r>
            </a:p>
          </p:txBody>
        </p:sp>
        <p:sp>
          <p:nvSpPr>
            <p:cNvPr id="8" name="Rectangle 7"/>
            <p:cNvSpPr/>
            <p:nvPr/>
          </p:nvSpPr>
          <p:spPr bwMode="auto">
            <a:xfrm>
              <a:off x="1115616" y="4581128"/>
              <a:ext cx="576064" cy="576064"/>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GB" sz="3200" b="1" dirty="0">
                  <a:solidFill>
                    <a:srgbClr val="424456"/>
                  </a:solidFill>
                  <a:latin typeface="Segoe Print" pitchFamily="2" charset="0"/>
                </a:rPr>
                <a:t>L</a:t>
              </a:r>
            </a:p>
          </p:txBody>
        </p:sp>
      </p:grpSp>
      <p:sp>
        <p:nvSpPr>
          <p:cNvPr id="3" name="Rounded Rectangle 2"/>
          <p:cNvSpPr/>
          <p:nvPr/>
        </p:nvSpPr>
        <p:spPr bwMode="auto">
          <a:xfrm>
            <a:off x="5508105" y="4586001"/>
            <a:ext cx="3384376" cy="2016224"/>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GB" sz="3200" b="1" dirty="0">
                <a:solidFill>
                  <a:prstClr val="black"/>
                </a:solidFill>
                <a:latin typeface="Segoe Print" pitchFamily="2" charset="0"/>
              </a:rPr>
              <a:t>Some important addition facts</a:t>
            </a:r>
          </a:p>
        </p:txBody>
      </p:sp>
      <p:pic>
        <p:nvPicPr>
          <p:cNvPr id="10" name="Picture 3" descr="C:\Users\Roger.Bird\Desktop\Big Maths Characters 2013\Pi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950" y="4280758"/>
            <a:ext cx="1678688" cy="2373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64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dirty="0" smtClean="0">
                <a:solidFill>
                  <a:srgbClr val="002060"/>
                </a:solidFill>
              </a:rPr>
              <a:t>Learn Its</a:t>
            </a:r>
            <a:endParaRPr lang="en-GB" sz="6600" dirty="0">
              <a:solidFill>
                <a:srgbClr val="002060"/>
              </a:solidFill>
            </a:endParaRPr>
          </a:p>
        </p:txBody>
      </p:sp>
      <p:sp>
        <p:nvSpPr>
          <p:cNvPr id="3" name="Content Placeholder 2"/>
          <p:cNvSpPr>
            <a:spLocks noGrp="1"/>
          </p:cNvSpPr>
          <p:nvPr>
            <p:ph idx="1"/>
          </p:nvPr>
        </p:nvSpPr>
        <p:spPr/>
        <p:txBody>
          <a:bodyPr>
            <a:normAutofit/>
          </a:bodyPr>
          <a:lstStyle/>
          <a:p>
            <a:pPr marL="0" indent="0">
              <a:buNone/>
            </a:pPr>
            <a:r>
              <a:rPr lang="en-GB" dirty="0" smtClean="0">
                <a:solidFill>
                  <a:srgbClr val="002060"/>
                </a:solidFill>
              </a:rPr>
              <a:t>What are Learn Its?</a:t>
            </a:r>
          </a:p>
          <a:p>
            <a:pPr marL="0" indent="0">
              <a:buNone/>
            </a:pPr>
            <a:endParaRPr lang="en-GB" dirty="0">
              <a:solidFill>
                <a:srgbClr val="002060"/>
              </a:solidFill>
            </a:endParaRPr>
          </a:p>
          <a:p>
            <a:r>
              <a:rPr lang="en-GB" dirty="0">
                <a:solidFill>
                  <a:srgbClr val="002060"/>
                </a:solidFill>
              </a:rPr>
              <a:t>k</a:t>
            </a:r>
            <a:r>
              <a:rPr lang="en-GB" dirty="0" smtClean="0">
                <a:solidFill>
                  <a:srgbClr val="002060"/>
                </a:solidFill>
              </a:rPr>
              <a:t>ey facts that children should just know</a:t>
            </a:r>
          </a:p>
          <a:p>
            <a:r>
              <a:rPr lang="en-GB" dirty="0" smtClean="0">
                <a:solidFill>
                  <a:srgbClr val="002060"/>
                </a:solidFill>
              </a:rPr>
              <a:t>without this knowledge children can not be fluent in numbers and place value</a:t>
            </a:r>
          </a:p>
          <a:p>
            <a:r>
              <a:rPr lang="en-GB" dirty="0">
                <a:solidFill>
                  <a:srgbClr val="002060"/>
                </a:solidFill>
              </a:rPr>
              <a:t>i</a:t>
            </a:r>
            <a:r>
              <a:rPr lang="en-GB" dirty="0" smtClean="0">
                <a:solidFill>
                  <a:srgbClr val="002060"/>
                </a:solidFill>
              </a:rPr>
              <a:t>f they have to use their fingers to count, or take too long, children do not know their Learn Its facts</a:t>
            </a:r>
          </a:p>
          <a:p>
            <a:pPr marL="0" indent="0">
              <a:buNone/>
            </a:pPr>
            <a:endParaRPr lang="en-GB" dirty="0" smtClean="0">
              <a:solidFill>
                <a:srgbClr val="002060"/>
              </a:solidFill>
            </a:endParaRPr>
          </a:p>
        </p:txBody>
      </p:sp>
      <p:pic>
        <p:nvPicPr>
          <p:cNvPr id="4" name="Picture 4" descr="C:\Users\Roger.Bird\Desktop\Big Maths Characters 2013\Count_Fourway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0"/>
            <a:ext cx="2016224" cy="2850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1167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2060"/>
                </a:solidFill>
              </a:rPr>
              <a:t>Learn Its are broken down into steps.</a:t>
            </a:r>
            <a:endParaRPr lang="en-GB" dirty="0">
              <a:solidFill>
                <a:srgbClr val="002060"/>
              </a:solidFill>
            </a:endParaRPr>
          </a:p>
        </p:txBody>
      </p:sp>
      <p:sp>
        <p:nvSpPr>
          <p:cNvPr id="3" name="Content Placeholder 2"/>
          <p:cNvSpPr>
            <a:spLocks noGrp="1"/>
          </p:cNvSpPr>
          <p:nvPr>
            <p:ph idx="1"/>
          </p:nvPr>
        </p:nvSpPr>
        <p:spPr/>
        <p:txBody>
          <a:bodyPr/>
          <a:lstStyle/>
          <a:p>
            <a:pPr marL="0" indent="0">
              <a:buNone/>
            </a:pPr>
            <a:r>
              <a:rPr lang="en-GB" dirty="0" smtClean="0">
                <a:solidFill>
                  <a:srgbClr val="002060"/>
                </a:solidFill>
              </a:rPr>
              <a:t>Each step should last roughly one term and is made up of approximately 6 new facts.</a:t>
            </a:r>
          </a:p>
          <a:p>
            <a:pPr marL="0" indent="0">
              <a:buNone/>
            </a:pPr>
            <a:r>
              <a:rPr lang="en-GB" dirty="0" smtClean="0">
                <a:solidFill>
                  <a:srgbClr val="002060"/>
                </a:solidFill>
              </a:rPr>
              <a:t>That’s only 6 facts to learn instantaneously over the course of the term. </a:t>
            </a:r>
          </a:p>
          <a:p>
            <a:pPr marL="0" indent="0">
              <a:buNone/>
            </a:pPr>
            <a:endParaRPr lang="en-GB" dirty="0">
              <a:solidFill>
                <a:srgbClr val="002060"/>
              </a:solidFill>
            </a:endParaRPr>
          </a:p>
          <a:p>
            <a:pPr marL="0" indent="0">
              <a:buNone/>
            </a:pPr>
            <a:r>
              <a:rPr lang="en-GB" dirty="0" smtClean="0">
                <a:solidFill>
                  <a:srgbClr val="002060"/>
                </a:solidFill>
              </a:rPr>
              <a:t>It’s all about wiring up your child’s brain so that they just ‘know’ the fact.</a:t>
            </a:r>
            <a:endParaRPr lang="en-GB" dirty="0">
              <a:solidFill>
                <a:srgbClr val="002060"/>
              </a:solidFill>
            </a:endParaRPr>
          </a:p>
        </p:txBody>
      </p:sp>
    </p:spTree>
    <p:extLst>
      <p:ext uri="{BB962C8B-B14F-4D97-AF65-F5344CB8AC3E}">
        <p14:creationId xmlns:p14="http://schemas.microsoft.com/office/powerpoint/2010/main" val="831076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081" y="114494"/>
            <a:ext cx="7886700" cy="1325563"/>
          </a:xfrm>
        </p:spPr>
        <p:txBody>
          <a:bodyPr>
            <a:normAutofit/>
          </a:bodyPr>
          <a:lstStyle/>
          <a:p>
            <a:r>
              <a:rPr lang="en-GB" sz="4800" b="1" dirty="0" smtClean="0">
                <a:latin typeface="Segoe Print" panose="02000600000000000000" pitchFamily="2" charset="0"/>
              </a:rPr>
              <a:t>Learn Its – Step 2</a:t>
            </a:r>
            <a:endParaRPr lang="en-GB" sz="4800" b="1" dirty="0">
              <a:latin typeface="Segoe Print" panose="02000600000000000000" pitchFamily="2" charset="0"/>
            </a:endParaRPr>
          </a:p>
        </p:txBody>
      </p:sp>
      <p:pic>
        <p:nvPicPr>
          <p:cNvPr id="20" name="Picture 4" descr="C:\Users\Roger.Bird\Desktop\Big Maths Characters 2013\Count_Fourway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4537056"/>
            <a:ext cx="1231188" cy="2320944"/>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291952" y="3841832"/>
            <a:ext cx="2809502" cy="1231662"/>
          </a:xfrm>
          <a:prstGeom prst="rect">
            <a:avLst/>
          </a:prstGeom>
          <a:solidFill>
            <a:srgbClr val="FF99FF"/>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6000" b="1" dirty="0">
                <a:solidFill>
                  <a:prstClr val="black"/>
                </a:solidFill>
                <a:latin typeface="Segoe Print" panose="02000600000000000000" pitchFamily="2" charset="0"/>
              </a:rPr>
              <a:t>4+4=8</a:t>
            </a:r>
          </a:p>
        </p:txBody>
      </p:sp>
      <p:sp>
        <p:nvSpPr>
          <p:cNvPr id="46" name="Rectangle 45"/>
          <p:cNvSpPr/>
          <p:nvPr/>
        </p:nvSpPr>
        <p:spPr>
          <a:xfrm>
            <a:off x="291952" y="5291966"/>
            <a:ext cx="2809502" cy="1231662"/>
          </a:xfrm>
          <a:prstGeom prst="rect">
            <a:avLst/>
          </a:prstGeom>
          <a:solidFill>
            <a:srgbClr val="FF99FF"/>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6000" b="1" dirty="0">
                <a:solidFill>
                  <a:prstClr val="black"/>
                </a:solidFill>
                <a:latin typeface="Segoe Print" panose="02000600000000000000" pitchFamily="2" charset="0"/>
              </a:rPr>
              <a:t>3+3=6</a:t>
            </a:r>
          </a:p>
        </p:txBody>
      </p:sp>
      <p:sp>
        <p:nvSpPr>
          <p:cNvPr id="12" name="Rectangle 11"/>
          <p:cNvSpPr/>
          <p:nvPr/>
        </p:nvSpPr>
        <p:spPr>
          <a:xfrm>
            <a:off x="291952" y="2391697"/>
            <a:ext cx="4208040" cy="965295"/>
          </a:xfrm>
          <a:prstGeom prst="rect">
            <a:avLst/>
          </a:prstGeom>
          <a:solidFill>
            <a:srgbClr val="FF99FF"/>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6000" b="1" dirty="0">
                <a:solidFill>
                  <a:prstClr val="black"/>
                </a:solidFill>
                <a:latin typeface="Segoe Print" panose="02000600000000000000" pitchFamily="2" charset="0"/>
              </a:rPr>
              <a:t>5+5=10</a:t>
            </a:r>
          </a:p>
        </p:txBody>
      </p:sp>
      <p:sp>
        <p:nvSpPr>
          <p:cNvPr id="15" name="Cloud Callout 14"/>
          <p:cNvSpPr/>
          <p:nvPr/>
        </p:nvSpPr>
        <p:spPr>
          <a:xfrm>
            <a:off x="5875283" y="3478727"/>
            <a:ext cx="3216528" cy="2326537"/>
          </a:xfrm>
          <a:prstGeom prst="cloudCallout">
            <a:avLst>
              <a:gd name="adj1" fmla="val -63334"/>
              <a:gd name="adj2" fmla="val 23737"/>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prstClr val="black"/>
                </a:solidFill>
                <a:latin typeface="Segoe Print" panose="02000600000000000000" pitchFamily="2" charset="0"/>
              </a:rPr>
              <a:t>Double </a:t>
            </a:r>
            <a:r>
              <a:rPr lang="en-GB" sz="6000" b="1" dirty="0">
                <a:solidFill>
                  <a:prstClr val="black"/>
                </a:solidFill>
                <a:latin typeface="Segoe Print" panose="02000600000000000000" pitchFamily="2" charset="0"/>
              </a:rPr>
              <a:t>5</a:t>
            </a:r>
            <a:endParaRPr lang="en-US" sz="6000" b="1" dirty="0">
              <a:solidFill>
                <a:prstClr val="black"/>
              </a:solidFill>
              <a:latin typeface="Segoe Print" panose="02000600000000000000" pitchFamily="2" charset="0"/>
            </a:endParaRPr>
          </a:p>
        </p:txBody>
      </p:sp>
      <p:sp>
        <p:nvSpPr>
          <p:cNvPr id="16" name="Cloud Callout 15"/>
          <p:cNvSpPr/>
          <p:nvPr/>
        </p:nvSpPr>
        <p:spPr>
          <a:xfrm>
            <a:off x="5875283" y="1307979"/>
            <a:ext cx="3017197" cy="2049014"/>
          </a:xfrm>
          <a:prstGeom prst="cloudCallout">
            <a:avLst>
              <a:gd name="adj1" fmla="val -31698"/>
              <a:gd name="adj2" fmla="val 73552"/>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prstClr val="black"/>
                </a:solidFill>
                <a:latin typeface="Segoe Print" panose="02000600000000000000" pitchFamily="2" charset="0"/>
              </a:rPr>
              <a:t>Double </a:t>
            </a:r>
            <a:r>
              <a:rPr lang="en-GB" sz="6000" b="1" dirty="0">
                <a:solidFill>
                  <a:prstClr val="black"/>
                </a:solidFill>
                <a:latin typeface="Segoe Print" panose="02000600000000000000" pitchFamily="2" charset="0"/>
              </a:rPr>
              <a:t>4</a:t>
            </a:r>
            <a:endParaRPr lang="en-US" sz="6000" b="1" dirty="0">
              <a:solidFill>
                <a:prstClr val="black"/>
              </a:solidFill>
              <a:latin typeface="Segoe Print" panose="02000600000000000000" pitchFamily="2" charset="0"/>
            </a:endParaRPr>
          </a:p>
        </p:txBody>
      </p:sp>
    </p:spTree>
    <p:extLst>
      <p:ext uri="{BB962C8B-B14F-4D97-AF65-F5344CB8AC3E}">
        <p14:creationId xmlns:p14="http://schemas.microsoft.com/office/powerpoint/2010/main" val="228834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12"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081" y="114738"/>
            <a:ext cx="7886700" cy="1325563"/>
          </a:xfrm>
        </p:spPr>
        <p:txBody>
          <a:bodyPr>
            <a:normAutofit/>
          </a:bodyPr>
          <a:lstStyle/>
          <a:p>
            <a:r>
              <a:rPr lang="en-GB" sz="4800" b="1" dirty="0" smtClean="0">
                <a:latin typeface="Segoe Print" panose="02000600000000000000" pitchFamily="2" charset="0"/>
              </a:rPr>
              <a:t>Learn Its – Step 3</a:t>
            </a:r>
            <a:endParaRPr lang="en-GB" sz="4800" b="1" dirty="0">
              <a:latin typeface="Segoe Print" panose="02000600000000000000" pitchFamily="2" charset="0"/>
            </a:endParaRPr>
          </a:p>
        </p:txBody>
      </p:sp>
      <p:pic>
        <p:nvPicPr>
          <p:cNvPr id="20" name="Picture 4" descr="C:\Users\Roger.Bird\Desktop\Big Maths Characters 2013\Count_Fourway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6335" y="4751557"/>
            <a:ext cx="1231188" cy="2320944"/>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ular Callout 13"/>
          <p:cNvSpPr/>
          <p:nvPr/>
        </p:nvSpPr>
        <p:spPr>
          <a:xfrm>
            <a:off x="5614988" y="1340769"/>
            <a:ext cx="3133475" cy="2296980"/>
          </a:xfrm>
          <a:prstGeom prst="wedgeRoundRectCallout">
            <a:avLst>
              <a:gd name="adj1" fmla="val 41011"/>
              <a:gd name="adj2" fmla="val 90447"/>
              <a:gd name="adj3" fmla="val 16667"/>
            </a:avLst>
          </a:prstGeom>
          <a:ln w="38100">
            <a:solidFill>
              <a:schemeClr val="accent4">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600" b="1" dirty="0">
                <a:solidFill>
                  <a:prstClr val="black"/>
                </a:solidFill>
                <a:latin typeface="Segoe Print" panose="02000600000000000000" pitchFamily="2" charset="0"/>
              </a:rPr>
              <a:t>Counting in multiples of 10</a:t>
            </a:r>
          </a:p>
        </p:txBody>
      </p:sp>
      <p:grpSp>
        <p:nvGrpSpPr>
          <p:cNvPr id="50" name="Group 49"/>
          <p:cNvGrpSpPr/>
          <p:nvPr/>
        </p:nvGrpSpPr>
        <p:grpSpPr>
          <a:xfrm>
            <a:off x="650299" y="2479613"/>
            <a:ext cx="2427569" cy="1965970"/>
            <a:chOff x="838200" y="1772121"/>
            <a:chExt cx="2983173" cy="1723550"/>
          </a:xfrm>
          <a:solidFill>
            <a:schemeClr val="accent6">
              <a:lumMod val="60000"/>
              <a:lumOff val="40000"/>
            </a:schemeClr>
          </a:solidFill>
        </p:grpSpPr>
        <p:sp>
          <p:nvSpPr>
            <p:cNvPr id="45" name="Rectangle 44"/>
            <p:cNvSpPr/>
            <p:nvPr/>
          </p:nvSpPr>
          <p:spPr>
            <a:xfrm>
              <a:off x="838200" y="1772121"/>
              <a:ext cx="2983173" cy="791570"/>
            </a:xfrm>
            <a:prstGeom prst="rect">
              <a:avLst/>
            </a:prstGeom>
            <a:solidFill>
              <a:schemeClr val="accent4">
                <a:lumMod val="60000"/>
                <a:lumOff val="4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4400" b="1" dirty="0">
                  <a:solidFill>
                    <a:prstClr val="black"/>
                  </a:solidFill>
                  <a:latin typeface="Segoe Print" panose="02000600000000000000" pitchFamily="2" charset="0"/>
                </a:rPr>
                <a:t>2+3=5</a:t>
              </a:r>
            </a:p>
          </p:txBody>
        </p:sp>
        <p:sp>
          <p:nvSpPr>
            <p:cNvPr id="46" name="Rectangle 45"/>
            <p:cNvSpPr/>
            <p:nvPr/>
          </p:nvSpPr>
          <p:spPr>
            <a:xfrm>
              <a:off x="838200" y="2704101"/>
              <a:ext cx="2983173" cy="791570"/>
            </a:xfrm>
            <a:prstGeom prst="rect">
              <a:avLst/>
            </a:prstGeom>
            <a:solidFill>
              <a:schemeClr val="accent4">
                <a:lumMod val="60000"/>
                <a:lumOff val="4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4400" b="1" dirty="0">
                  <a:solidFill>
                    <a:prstClr val="black"/>
                  </a:solidFill>
                  <a:latin typeface="Segoe Print" panose="02000600000000000000" pitchFamily="2" charset="0"/>
                </a:rPr>
                <a:t>2+1=3</a:t>
              </a:r>
            </a:p>
          </p:txBody>
        </p:sp>
      </p:grpSp>
      <p:grpSp>
        <p:nvGrpSpPr>
          <p:cNvPr id="21" name="Group 20"/>
          <p:cNvGrpSpPr/>
          <p:nvPr/>
        </p:nvGrpSpPr>
        <p:grpSpPr>
          <a:xfrm>
            <a:off x="3779913" y="4446020"/>
            <a:ext cx="3446118" cy="1718077"/>
            <a:chOff x="4765266" y="4854669"/>
            <a:chExt cx="4594823" cy="1718077"/>
          </a:xfrm>
        </p:grpSpPr>
        <p:sp>
          <p:nvSpPr>
            <p:cNvPr id="22" name="Rounded Rectangle 21"/>
            <p:cNvSpPr/>
            <p:nvPr/>
          </p:nvSpPr>
          <p:spPr>
            <a:xfrm>
              <a:off x="4765267" y="5781176"/>
              <a:ext cx="4187666" cy="79157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solidFill>
                    <a:prstClr val="black"/>
                  </a:solidFill>
                  <a:latin typeface="Segoe Print" panose="02000600000000000000" pitchFamily="2" charset="0"/>
                </a:rPr>
                <a:t>Say Multiples 1 - 5</a:t>
              </a:r>
            </a:p>
          </p:txBody>
        </p:sp>
        <p:sp>
          <p:nvSpPr>
            <p:cNvPr id="28" name="Rounded Rectangle 27"/>
            <p:cNvSpPr/>
            <p:nvPr/>
          </p:nvSpPr>
          <p:spPr>
            <a:xfrm>
              <a:off x="4765266" y="4854669"/>
              <a:ext cx="4187666" cy="79157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solidFill>
                    <a:prstClr val="black"/>
                  </a:solidFill>
                  <a:latin typeface="Segoe Print" panose="02000600000000000000" pitchFamily="2" charset="0"/>
                </a:rPr>
                <a:t>Say Multiples 1 - 10</a:t>
              </a:r>
            </a:p>
          </p:txBody>
        </p:sp>
        <p:sp>
          <p:nvSpPr>
            <p:cNvPr id="32" name="Curved Right Arrow 31"/>
            <p:cNvSpPr/>
            <p:nvPr/>
          </p:nvSpPr>
          <p:spPr>
            <a:xfrm rot="10800000">
              <a:off x="8773233" y="5411170"/>
              <a:ext cx="586856" cy="905030"/>
            </a:xfrm>
            <a:prstGeom prst="curvedRightArrow">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solidFill>
                  <a:prstClr val="black"/>
                </a:solidFill>
              </a:endParaRPr>
            </a:p>
          </p:txBody>
        </p:sp>
      </p:grpSp>
    </p:spTree>
    <p:extLst>
      <p:ext uri="{BB962C8B-B14F-4D97-AF65-F5344CB8AC3E}">
        <p14:creationId xmlns:p14="http://schemas.microsoft.com/office/powerpoint/2010/main" val="345017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rPr>
              <a:t>Maths Ethos at </a:t>
            </a:r>
            <a:r>
              <a:rPr lang="en-GB" dirty="0" err="1" smtClean="0">
                <a:solidFill>
                  <a:srgbClr val="0070C0"/>
                </a:solidFill>
              </a:rPr>
              <a:t>Priestthorpe</a:t>
            </a:r>
            <a:endParaRPr lang="en-GB" dirty="0">
              <a:solidFill>
                <a:srgbClr val="002060"/>
              </a:solidFill>
            </a:endParaRPr>
          </a:p>
        </p:txBody>
      </p:sp>
      <p:sp>
        <p:nvSpPr>
          <p:cNvPr id="3" name="Content Placeholder 2"/>
          <p:cNvSpPr>
            <a:spLocks noGrp="1"/>
          </p:cNvSpPr>
          <p:nvPr>
            <p:ph idx="1"/>
          </p:nvPr>
        </p:nvSpPr>
        <p:spPr/>
        <p:txBody>
          <a:bodyPr/>
          <a:lstStyle/>
          <a:p>
            <a:r>
              <a:rPr lang="en-GB" dirty="0" smtClean="0">
                <a:solidFill>
                  <a:srgbClr val="002060"/>
                </a:solidFill>
              </a:rPr>
              <a:t>to create independent thinkers</a:t>
            </a:r>
          </a:p>
          <a:p>
            <a:r>
              <a:rPr lang="en-GB" dirty="0">
                <a:solidFill>
                  <a:srgbClr val="002060"/>
                </a:solidFill>
              </a:rPr>
              <a:t>c</a:t>
            </a:r>
            <a:r>
              <a:rPr lang="en-GB" dirty="0" smtClean="0">
                <a:solidFill>
                  <a:srgbClr val="002060"/>
                </a:solidFill>
              </a:rPr>
              <a:t>onfident mathematicians who have an ‘I can’ attitude</a:t>
            </a:r>
          </a:p>
          <a:p>
            <a:r>
              <a:rPr lang="en-GB" dirty="0">
                <a:solidFill>
                  <a:srgbClr val="002060"/>
                </a:solidFill>
              </a:rPr>
              <a:t>m</a:t>
            </a:r>
            <a:r>
              <a:rPr lang="en-GB" dirty="0" smtClean="0">
                <a:solidFill>
                  <a:srgbClr val="002060"/>
                </a:solidFill>
              </a:rPr>
              <a:t>athematicians who know key facts and times</a:t>
            </a:r>
          </a:p>
          <a:p>
            <a:pPr marL="0" indent="0">
              <a:buNone/>
            </a:pPr>
            <a:r>
              <a:rPr lang="en-GB" dirty="0" smtClean="0">
                <a:solidFill>
                  <a:srgbClr val="002060"/>
                </a:solidFill>
              </a:rPr>
              <a:t>    tables</a:t>
            </a:r>
          </a:p>
          <a:p>
            <a:r>
              <a:rPr lang="en-GB" dirty="0">
                <a:solidFill>
                  <a:srgbClr val="002060"/>
                </a:solidFill>
              </a:rPr>
              <a:t>c</a:t>
            </a:r>
            <a:r>
              <a:rPr lang="en-GB" dirty="0" smtClean="0">
                <a:solidFill>
                  <a:srgbClr val="002060"/>
                </a:solidFill>
              </a:rPr>
              <a:t>hildren who think maths is fun! </a:t>
            </a:r>
          </a:p>
          <a:p>
            <a:pPr marL="0" indent="0">
              <a:buNone/>
            </a:pPr>
            <a:endParaRPr lang="en-GB" dirty="0"/>
          </a:p>
        </p:txBody>
      </p:sp>
      <p:pic>
        <p:nvPicPr>
          <p:cNvPr id="4" name="Picture 2" descr="C:\Users\Roger.Bird\Desktop\Big Maths Characters 2013\Mull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455" y="4005509"/>
            <a:ext cx="1210927" cy="228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0837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081" y="114722"/>
            <a:ext cx="7886700" cy="1325563"/>
          </a:xfrm>
        </p:spPr>
        <p:txBody>
          <a:bodyPr>
            <a:normAutofit/>
          </a:bodyPr>
          <a:lstStyle/>
          <a:p>
            <a:r>
              <a:rPr lang="en-GB" sz="4800" b="1" dirty="0" smtClean="0">
                <a:latin typeface="Segoe Print" panose="02000600000000000000" pitchFamily="2" charset="0"/>
              </a:rPr>
              <a:t>Learn Its – Step 4</a:t>
            </a:r>
            <a:endParaRPr lang="en-GB" sz="4800" b="1" dirty="0">
              <a:latin typeface="Segoe Print" panose="02000600000000000000" pitchFamily="2" charset="0"/>
            </a:endParaRPr>
          </a:p>
        </p:txBody>
      </p:sp>
      <p:pic>
        <p:nvPicPr>
          <p:cNvPr id="20" name="Picture 4" descr="C:\Users\Roger.Bird\Desktop\Big Maths Characters 2013\Count_Fourway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6335" y="4751557"/>
            <a:ext cx="1231188" cy="2320944"/>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ular Callout 13"/>
          <p:cNvSpPr/>
          <p:nvPr/>
        </p:nvSpPr>
        <p:spPr>
          <a:xfrm>
            <a:off x="5148064" y="1502027"/>
            <a:ext cx="3388719" cy="2135706"/>
          </a:xfrm>
          <a:prstGeom prst="wedgeRoundRectCallout">
            <a:avLst>
              <a:gd name="adj1" fmla="val 41011"/>
              <a:gd name="adj2" fmla="val 90447"/>
              <a:gd name="adj3" fmla="val 16667"/>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600" b="1" dirty="0">
                <a:solidFill>
                  <a:prstClr val="black"/>
                </a:solidFill>
                <a:latin typeface="Segoe Print" panose="02000600000000000000" pitchFamily="2" charset="0"/>
              </a:rPr>
              <a:t>Counting in multiples of 5</a:t>
            </a:r>
          </a:p>
        </p:txBody>
      </p:sp>
      <p:grpSp>
        <p:nvGrpSpPr>
          <p:cNvPr id="3" name="Group 2"/>
          <p:cNvGrpSpPr/>
          <p:nvPr/>
        </p:nvGrpSpPr>
        <p:grpSpPr>
          <a:xfrm>
            <a:off x="1312271" y="1502026"/>
            <a:ext cx="2977861" cy="5113087"/>
            <a:chOff x="420841" y="1678264"/>
            <a:chExt cx="3560890" cy="5394237"/>
          </a:xfrm>
        </p:grpSpPr>
        <p:grpSp>
          <p:nvGrpSpPr>
            <p:cNvPr id="50" name="Group 49"/>
            <p:cNvGrpSpPr/>
            <p:nvPr/>
          </p:nvGrpSpPr>
          <p:grpSpPr>
            <a:xfrm>
              <a:off x="420842" y="1678264"/>
              <a:ext cx="3560889" cy="3189005"/>
              <a:chOff x="838200" y="1772121"/>
              <a:chExt cx="2983173" cy="2650057"/>
            </a:xfrm>
            <a:solidFill>
              <a:schemeClr val="accent6">
                <a:lumMod val="60000"/>
                <a:lumOff val="40000"/>
              </a:schemeClr>
            </a:solidFill>
          </p:grpSpPr>
          <p:sp>
            <p:nvSpPr>
              <p:cNvPr id="45" name="Rectangle 44"/>
              <p:cNvSpPr/>
              <p:nvPr/>
            </p:nvSpPr>
            <p:spPr>
              <a:xfrm>
                <a:off x="838200" y="1772121"/>
                <a:ext cx="2983173" cy="791570"/>
              </a:xfrm>
              <a:prstGeom prst="rect">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4400" b="1" dirty="0">
                    <a:solidFill>
                      <a:prstClr val="black"/>
                    </a:solidFill>
                    <a:latin typeface="Segoe Print" panose="02000600000000000000" pitchFamily="2" charset="0"/>
                  </a:rPr>
                  <a:t>1+9=10</a:t>
                </a:r>
              </a:p>
            </p:txBody>
          </p:sp>
          <p:sp>
            <p:nvSpPr>
              <p:cNvPr id="46" name="Rectangle 45"/>
              <p:cNvSpPr/>
              <p:nvPr/>
            </p:nvSpPr>
            <p:spPr>
              <a:xfrm>
                <a:off x="838200" y="2704101"/>
                <a:ext cx="2983173" cy="791570"/>
              </a:xfrm>
              <a:prstGeom prst="rect">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4400" b="1" dirty="0">
                    <a:solidFill>
                      <a:prstClr val="black"/>
                    </a:solidFill>
                    <a:latin typeface="Segoe Print" panose="02000600000000000000" pitchFamily="2" charset="0"/>
                  </a:rPr>
                  <a:t>2+8=10</a:t>
                </a:r>
              </a:p>
            </p:txBody>
          </p:sp>
          <p:sp>
            <p:nvSpPr>
              <p:cNvPr id="47" name="Rectangle 46"/>
              <p:cNvSpPr/>
              <p:nvPr/>
            </p:nvSpPr>
            <p:spPr>
              <a:xfrm>
                <a:off x="838200" y="3630608"/>
                <a:ext cx="2983173" cy="791570"/>
              </a:xfrm>
              <a:prstGeom prst="rect">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4400" b="1" dirty="0">
                    <a:solidFill>
                      <a:prstClr val="black"/>
                    </a:solidFill>
                    <a:latin typeface="Segoe Print" panose="02000600000000000000" pitchFamily="2" charset="0"/>
                  </a:rPr>
                  <a:t>3+7=10</a:t>
                </a:r>
              </a:p>
            </p:txBody>
          </p:sp>
        </p:grpSp>
        <p:grpSp>
          <p:nvGrpSpPr>
            <p:cNvPr id="15" name="Group 14"/>
            <p:cNvGrpSpPr/>
            <p:nvPr/>
          </p:nvGrpSpPr>
          <p:grpSpPr>
            <a:xfrm>
              <a:off x="420841" y="4998429"/>
              <a:ext cx="3560889" cy="2074072"/>
              <a:chOff x="838200" y="1772121"/>
              <a:chExt cx="2983173" cy="1723550"/>
            </a:xfrm>
            <a:solidFill>
              <a:schemeClr val="accent6">
                <a:lumMod val="60000"/>
                <a:lumOff val="40000"/>
              </a:schemeClr>
            </a:solidFill>
          </p:grpSpPr>
          <p:sp>
            <p:nvSpPr>
              <p:cNvPr id="16" name="Rectangle 15"/>
              <p:cNvSpPr/>
              <p:nvPr/>
            </p:nvSpPr>
            <p:spPr>
              <a:xfrm>
                <a:off x="838200" y="1772121"/>
                <a:ext cx="2983173" cy="791570"/>
              </a:xfrm>
              <a:prstGeom prst="rect">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4400" b="1" dirty="0">
                    <a:solidFill>
                      <a:prstClr val="black"/>
                    </a:solidFill>
                    <a:latin typeface="Segoe Print" panose="02000600000000000000" pitchFamily="2" charset="0"/>
                  </a:rPr>
                  <a:t>4+6=10</a:t>
                </a:r>
              </a:p>
            </p:txBody>
          </p:sp>
          <p:sp>
            <p:nvSpPr>
              <p:cNvPr id="17" name="Rectangle 16"/>
              <p:cNvSpPr/>
              <p:nvPr/>
            </p:nvSpPr>
            <p:spPr>
              <a:xfrm>
                <a:off x="838200" y="2704101"/>
                <a:ext cx="2983173" cy="791570"/>
              </a:xfrm>
              <a:prstGeom prst="rect">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4400" b="1" dirty="0">
                    <a:solidFill>
                      <a:prstClr val="black"/>
                    </a:solidFill>
                    <a:latin typeface="Segoe Print" panose="02000600000000000000" pitchFamily="2" charset="0"/>
                  </a:rPr>
                  <a:t>5+5=10</a:t>
                </a:r>
              </a:p>
            </p:txBody>
          </p:sp>
        </p:grpSp>
      </p:grpSp>
      <p:grpSp>
        <p:nvGrpSpPr>
          <p:cNvPr id="21" name="Group 20"/>
          <p:cNvGrpSpPr/>
          <p:nvPr/>
        </p:nvGrpSpPr>
        <p:grpSpPr>
          <a:xfrm>
            <a:off x="4290055" y="4446004"/>
            <a:ext cx="2935976" cy="1718077"/>
            <a:chOff x="5445455" y="4854669"/>
            <a:chExt cx="3914634" cy="1718077"/>
          </a:xfrm>
        </p:grpSpPr>
        <p:sp>
          <p:nvSpPr>
            <p:cNvPr id="22" name="Rounded Rectangle 21"/>
            <p:cNvSpPr/>
            <p:nvPr/>
          </p:nvSpPr>
          <p:spPr>
            <a:xfrm>
              <a:off x="5445456" y="5781176"/>
              <a:ext cx="3507475" cy="79157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solidFill>
                    <a:prstClr val="black"/>
                  </a:solidFill>
                  <a:latin typeface="Segoe Print" panose="02000600000000000000" pitchFamily="2" charset="0"/>
                </a:rPr>
                <a:t>Say Multiples 1 - 5</a:t>
              </a:r>
            </a:p>
          </p:txBody>
        </p:sp>
        <p:sp>
          <p:nvSpPr>
            <p:cNvPr id="28" name="Rounded Rectangle 27"/>
            <p:cNvSpPr/>
            <p:nvPr/>
          </p:nvSpPr>
          <p:spPr>
            <a:xfrm>
              <a:off x="5445455" y="4854669"/>
              <a:ext cx="3507475" cy="79157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solidFill>
                    <a:prstClr val="black"/>
                  </a:solidFill>
                  <a:latin typeface="Segoe Print" panose="02000600000000000000" pitchFamily="2" charset="0"/>
                </a:rPr>
                <a:t>Say Multiples 1 - 10</a:t>
              </a:r>
            </a:p>
          </p:txBody>
        </p:sp>
        <p:sp>
          <p:nvSpPr>
            <p:cNvPr id="32" name="Curved Right Arrow 31"/>
            <p:cNvSpPr/>
            <p:nvPr/>
          </p:nvSpPr>
          <p:spPr>
            <a:xfrm rot="10800000">
              <a:off x="8773233" y="5411170"/>
              <a:ext cx="586856" cy="905030"/>
            </a:xfrm>
            <a:prstGeom prst="curvedRightArrow">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solidFill>
                  <a:prstClr val="black"/>
                </a:solidFill>
              </a:endParaRPr>
            </a:p>
          </p:txBody>
        </p:sp>
      </p:grpSp>
    </p:spTree>
    <p:extLst>
      <p:ext uri="{BB962C8B-B14F-4D97-AF65-F5344CB8AC3E}">
        <p14:creationId xmlns:p14="http://schemas.microsoft.com/office/powerpoint/2010/main" val="4161615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504" y="334501"/>
            <a:ext cx="7886700" cy="1325563"/>
          </a:xfrm>
        </p:spPr>
        <p:txBody>
          <a:bodyPr>
            <a:normAutofit/>
          </a:bodyPr>
          <a:lstStyle/>
          <a:p>
            <a:r>
              <a:rPr lang="en-GB" sz="4800" b="1" dirty="0" smtClean="0">
                <a:latin typeface="Segoe Print" panose="02000600000000000000" pitchFamily="2" charset="0"/>
              </a:rPr>
              <a:t>Learn Its – Step 5</a:t>
            </a:r>
            <a:endParaRPr lang="en-GB" sz="4800" b="1" dirty="0">
              <a:latin typeface="Segoe Print" panose="02000600000000000000" pitchFamily="2" charset="0"/>
            </a:endParaRPr>
          </a:p>
        </p:txBody>
      </p:sp>
      <p:grpSp>
        <p:nvGrpSpPr>
          <p:cNvPr id="50" name="Group 49"/>
          <p:cNvGrpSpPr/>
          <p:nvPr/>
        </p:nvGrpSpPr>
        <p:grpSpPr>
          <a:xfrm>
            <a:off x="911040" y="1749913"/>
            <a:ext cx="2749924" cy="4409345"/>
            <a:chOff x="838200" y="1772121"/>
            <a:chExt cx="2983173" cy="3587510"/>
          </a:xfrm>
          <a:solidFill>
            <a:srgbClr val="66FF33"/>
          </a:solidFill>
        </p:grpSpPr>
        <p:sp>
          <p:nvSpPr>
            <p:cNvPr id="45" name="Rectangle 44"/>
            <p:cNvSpPr/>
            <p:nvPr/>
          </p:nvSpPr>
          <p:spPr>
            <a:xfrm>
              <a:off x="838200" y="1772121"/>
              <a:ext cx="2983173" cy="791570"/>
            </a:xfrm>
            <a:prstGeom prst="rect">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5400" b="1" dirty="0">
                  <a:solidFill>
                    <a:prstClr val="black"/>
                  </a:solidFill>
                  <a:latin typeface="Segoe Print" panose="02000600000000000000" pitchFamily="2" charset="0"/>
                </a:rPr>
                <a:t>2+4=6</a:t>
              </a:r>
            </a:p>
          </p:txBody>
        </p:sp>
        <p:sp>
          <p:nvSpPr>
            <p:cNvPr id="46" name="Rectangle 45"/>
            <p:cNvSpPr/>
            <p:nvPr/>
          </p:nvSpPr>
          <p:spPr>
            <a:xfrm>
              <a:off x="838200" y="2704101"/>
              <a:ext cx="2983173" cy="791570"/>
            </a:xfrm>
            <a:prstGeom prst="rect">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5400" b="1" dirty="0">
                  <a:solidFill>
                    <a:prstClr val="black"/>
                  </a:solidFill>
                  <a:latin typeface="Segoe Print" panose="02000600000000000000" pitchFamily="2" charset="0"/>
                </a:rPr>
                <a:t>2+5=7</a:t>
              </a:r>
            </a:p>
          </p:txBody>
        </p:sp>
        <p:sp>
          <p:nvSpPr>
            <p:cNvPr id="47" name="Rectangle 46"/>
            <p:cNvSpPr/>
            <p:nvPr/>
          </p:nvSpPr>
          <p:spPr>
            <a:xfrm>
              <a:off x="838200" y="3630608"/>
              <a:ext cx="2983173" cy="791570"/>
            </a:xfrm>
            <a:prstGeom prst="rect">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5400" b="1" dirty="0">
                  <a:solidFill>
                    <a:prstClr val="black"/>
                  </a:solidFill>
                  <a:latin typeface="Segoe Print" panose="02000600000000000000" pitchFamily="2" charset="0"/>
                </a:rPr>
                <a:t>2+6=8</a:t>
              </a:r>
            </a:p>
          </p:txBody>
        </p:sp>
        <p:sp>
          <p:nvSpPr>
            <p:cNvPr id="48" name="Rectangle 47"/>
            <p:cNvSpPr/>
            <p:nvPr/>
          </p:nvSpPr>
          <p:spPr>
            <a:xfrm>
              <a:off x="838200" y="4568061"/>
              <a:ext cx="2983173" cy="791570"/>
            </a:xfrm>
            <a:prstGeom prst="rect">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5400" b="1" dirty="0">
                  <a:solidFill>
                    <a:prstClr val="black"/>
                  </a:solidFill>
                  <a:latin typeface="Segoe Print" panose="02000600000000000000" pitchFamily="2" charset="0"/>
                </a:rPr>
                <a:t>2+7=9</a:t>
              </a:r>
            </a:p>
          </p:txBody>
        </p:sp>
      </p:grpSp>
      <p:pic>
        <p:nvPicPr>
          <p:cNvPr id="20" name="Picture 4" descr="C:\Users\Roger.Bird\Desktop\Big Maths Characters 2013\Count_Fourway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6335" y="4751557"/>
            <a:ext cx="1231188" cy="2320944"/>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4025714" y="1825913"/>
            <a:ext cx="3354597" cy="4409345"/>
            <a:chOff x="838200" y="1772121"/>
            <a:chExt cx="2983173" cy="3587510"/>
          </a:xfrm>
          <a:solidFill>
            <a:srgbClr val="66FF33"/>
          </a:solidFill>
        </p:grpSpPr>
        <p:sp>
          <p:nvSpPr>
            <p:cNvPr id="24" name="Rectangle 23"/>
            <p:cNvSpPr/>
            <p:nvPr/>
          </p:nvSpPr>
          <p:spPr>
            <a:xfrm>
              <a:off x="838200" y="1772121"/>
              <a:ext cx="2983173" cy="791570"/>
            </a:xfrm>
            <a:prstGeom prst="rect">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5400" b="1" dirty="0">
                  <a:solidFill>
                    <a:prstClr val="black"/>
                  </a:solidFill>
                  <a:latin typeface="Segoe Print" panose="02000600000000000000" pitchFamily="2" charset="0"/>
                </a:rPr>
                <a:t>2+9=11</a:t>
              </a:r>
            </a:p>
          </p:txBody>
        </p:sp>
        <p:sp>
          <p:nvSpPr>
            <p:cNvPr id="25" name="Rectangle 24"/>
            <p:cNvSpPr/>
            <p:nvPr/>
          </p:nvSpPr>
          <p:spPr>
            <a:xfrm>
              <a:off x="838200" y="2704101"/>
              <a:ext cx="2983173" cy="791570"/>
            </a:xfrm>
            <a:prstGeom prst="rect">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5400" b="1" dirty="0">
                  <a:solidFill>
                    <a:prstClr val="black"/>
                  </a:solidFill>
                  <a:latin typeface="Segoe Print" panose="02000600000000000000" pitchFamily="2" charset="0"/>
                </a:rPr>
                <a:t>3+4=7</a:t>
              </a:r>
            </a:p>
          </p:txBody>
        </p:sp>
        <p:sp>
          <p:nvSpPr>
            <p:cNvPr id="26" name="Rectangle 25"/>
            <p:cNvSpPr/>
            <p:nvPr/>
          </p:nvSpPr>
          <p:spPr>
            <a:xfrm>
              <a:off x="838200" y="3630608"/>
              <a:ext cx="2983173" cy="791570"/>
            </a:xfrm>
            <a:prstGeom prst="rect">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5400" b="1" dirty="0">
                  <a:solidFill>
                    <a:prstClr val="black"/>
                  </a:solidFill>
                  <a:latin typeface="Segoe Print" panose="02000600000000000000" pitchFamily="2" charset="0"/>
                </a:rPr>
                <a:t>3+5=8</a:t>
              </a:r>
            </a:p>
          </p:txBody>
        </p:sp>
        <p:sp>
          <p:nvSpPr>
            <p:cNvPr id="27" name="Rectangle 26"/>
            <p:cNvSpPr/>
            <p:nvPr/>
          </p:nvSpPr>
          <p:spPr>
            <a:xfrm>
              <a:off x="838200" y="4568061"/>
              <a:ext cx="2983173" cy="791570"/>
            </a:xfrm>
            <a:prstGeom prst="rect">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5400" b="1" dirty="0">
                  <a:solidFill>
                    <a:prstClr val="black"/>
                  </a:solidFill>
                  <a:latin typeface="Segoe Print" panose="02000600000000000000" pitchFamily="2" charset="0"/>
                </a:rPr>
                <a:t>3+6=9</a:t>
              </a:r>
            </a:p>
          </p:txBody>
        </p:sp>
      </p:grpSp>
    </p:spTree>
    <p:extLst>
      <p:ext uri="{BB962C8B-B14F-4D97-AF65-F5344CB8AC3E}">
        <p14:creationId xmlns:p14="http://schemas.microsoft.com/office/powerpoint/2010/main" val="6463223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dirty="0" smtClean="0">
                <a:latin typeface="Segoe Print" panose="02000600000000000000" pitchFamily="2" charset="0"/>
              </a:rPr>
              <a:t>Learn Its – Step 6</a:t>
            </a:r>
            <a:endParaRPr lang="en-GB" sz="4800" b="1" dirty="0">
              <a:latin typeface="Segoe Print" panose="02000600000000000000" pitchFamily="2" charset="0"/>
            </a:endParaRPr>
          </a:p>
        </p:txBody>
      </p:sp>
      <p:grpSp>
        <p:nvGrpSpPr>
          <p:cNvPr id="50" name="Group 49"/>
          <p:cNvGrpSpPr/>
          <p:nvPr/>
        </p:nvGrpSpPr>
        <p:grpSpPr>
          <a:xfrm>
            <a:off x="911040" y="1825913"/>
            <a:ext cx="2749924" cy="4409345"/>
            <a:chOff x="838200" y="1772121"/>
            <a:chExt cx="2983173" cy="3587510"/>
          </a:xfrm>
          <a:solidFill>
            <a:srgbClr val="FFC000"/>
          </a:solidFill>
        </p:grpSpPr>
        <p:sp>
          <p:nvSpPr>
            <p:cNvPr id="45" name="Rectangle 44"/>
            <p:cNvSpPr/>
            <p:nvPr/>
          </p:nvSpPr>
          <p:spPr>
            <a:xfrm>
              <a:off x="838200" y="1772121"/>
              <a:ext cx="2983173" cy="791570"/>
            </a:xfrm>
            <a:prstGeom prst="rect">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4400" b="1" dirty="0">
                  <a:solidFill>
                    <a:prstClr val="white"/>
                  </a:solidFill>
                  <a:latin typeface="Segoe Print" panose="02000600000000000000" pitchFamily="2" charset="0"/>
                </a:rPr>
                <a:t>6+6=12</a:t>
              </a:r>
            </a:p>
          </p:txBody>
        </p:sp>
        <p:sp>
          <p:nvSpPr>
            <p:cNvPr id="46" name="Rectangle 45"/>
            <p:cNvSpPr/>
            <p:nvPr/>
          </p:nvSpPr>
          <p:spPr>
            <a:xfrm>
              <a:off x="838200" y="2704101"/>
              <a:ext cx="2983173" cy="791570"/>
            </a:xfrm>
            <a:prstGeom prst="rect">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4400" b="1" dirty="0">
                  <a:solidFill>
                    <a:prstClr val="white"/>
                  </a:solidFill>
                  <a:latin typeface="Segoe Print" panose="02000600000000000000" pitchFamily="2" charset="0"/>
                </a:rPr>
                <a:t>7+7=14</a:t>
              </a:r>
            </a:p>
          </p:txBody>
        </p:sp>
        <p:sp>
          <p:nvSpPr>
            <p:cNvPr id="47" name="Rectangle 46"/>
            <p:cNvSpPr/>
            <p:nvPr/>
          </p:nvSpPr>
          <p:spPr>
            <a:xfrm>
              <a:off x="838200" y="3630608"/>
              <a:ext cx="2983173" cy="791570"/>
            </a:xfrm>
            <a:prstGeom prst="rect">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4400" b="1" dirty="0">
                  <a:solidFill>
                    <a:prstClr val="white"/>
                  </a:solidFill>
                  <a:latin typeface="Segoe Print" panose="02000600000000000000" pitchFamily="2" charset="0"/>
                </a:rPr>
                <a:t>8+8=16</a:t>
              </a:r>
            </a:p>
          </p:txBody>
        </p:sp>
        <p:sp>
          <p:nvSpPr>
            <p:cNvPr id="48" name="Rectangle 47"/>
            <p:cNvSpPr/>
            <p:nvPr/>
          </p:nvSpPr>
          <p:spPr>
            <a:xfrm>
              <a:off x="838200" y="4568061"/>
              <a:ext cx="2983173" cy="791570"/>
            </a:xfrm>
            <a:prstGeom prst="rect">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4400" b="1" dirty="0">
                  <a:solidFill>
                    <a:prstClr val="white"/>
                  </a:solidFill>
                  <a:latin typeface="Segoe Print" panose="02000600000000000000" pitchFamily="2" charset="0"/>
                </a:rPr>
                <a:t>9+9=18</a:t>
              </a:r>
            </a:p>
          </p:txBody>
        </p:sp>
      </p:grpSp>
      <p:pic>
        <p:nvPicPr>
          <p:cNvPr id="20" name="Picture 4" descr="C:\Users\Roger.Bird\Desktop\Big Maths Characters 2013\Count_Fourway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6335" y="4751557"/>
            <a:ext cx="1231188" cy="2320944"/>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a:xfrm>
            <a:off x="5364088" y="1628801"/>
            <a:ext cx="3289095" cy="2055600"/>
          </a:xfrm>
          <a:prstGeom prst="wedgeRoundRectCallout">
            <a:avLst>
              <a:gd name="adj1" fmla="val 34645"/>
              <a:gd name="adj2" fmla="val 88140"/>
              <a:gd name="adj3" fmla="val 16667"/>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600" b="1" dirty="0">
                <a:solidFill>
                  <a:prstClr val="black"/>
                </a:solidFill>
                <a:latin typeface="Segoe Print" panose="02000600000000000000" pitchFamily="2" charset="0"/>
              </a:rPr>
              <a:t>Counting in multiples of 2</a:t>
            </a:r>
          </a:p>
        </p:txBody>
      </p:sp>
      <p:grpSp>
        <p:nvGrpSpPr>
          <p:cNvPr id="10" name="Group 9"/>
          <p:cNvGrpSpPr/>
          <p:nvPr/>
        </p:nvGrpSpPr>
        <p:grpSpPr>
          <a:xfrm>
            <a:off x="4250662" y="4403692"/>
            <a:ext cx="2935976" cy="1718077"/>
            <a:chOff x="5445455" y="4854669"/>
            <a:chExt cx="3914634" cy="1718077"/>
          </a:xfrm>
        </p:grpSpPr>
        <p:sp>
          <p:nvSpPr>
            <p:cNvPr id="11" name="Rounded Rectangle 10"/>
            <p:cNvSpPr/>
            <p:nvPr/>
          </p:nvSpPr>
          <p:spPr>
            <a:xfrm>
              <a:off x="5445456" y="5781176"/>
              <a:ext cx="3507475" cy="79157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solidFill>
                    <a:prstClr val="black"/>
                  </a:solidFill>
                  <a:latin typeface="Segoe Print" panose="02000600000000000000" pitchFamily="2" charset="0"/>
                </a:rPr>
                <a:t>Say Multiples 1 - 5</a:t>
              </a:r>
            </a:p>
          </p:txBody>
        </p:sp>
        <p:sp>
          <p:nvSpPr>
            <p:cNvPr id="12" name="Rounded Rectangle 11"/>
            <p:cNvSpPr/>
            <p:nvPr/>
          </p:nvSpPr>
          <p:spPr>
            <a:xfrm>
              <a:off x="5445455" y="4854669"/>
              <a:ext cx="3507475" cy="79157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solidFill>
                    <a:prstClr val="black"/>
                  </a:solidFill>
                  <a:latin typeface="Segoe Print" panose="02000600000000000000" pitchFamily="2" charset="0"/>
                </a:rPr>
                <a:t>Say Multiples 1 - 10</a:t>
              </a:r>
            </a:p>
          </p:txBody>
        </p:sp>
        <p:sp>
          <p:nvSpPr>
            <p:cNvPr id="13" name="Curved Right Arrow 12"/>
            <p:cNvSpPr/>
            <p:nvPr/>
          </p:nvSpPr>
          <p:spPr>
            <a:xfrm rot="10800000">
              <a:off x="8773233" y="5268290"/>
              <a:ext cx="586856" cy="905030"/>
            </a:xfrm>
            <a:prstGeom prst="curv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solidFill>
                  <a:prstClr val="black"/>
                </a:solidFill>
              </a:endParaRPr>
            </a:p>
          </p:txBody>
        </p:sp>
      </p:grpSp>
    </p:spTree>
    <p:extLst>
      <p:ext uri="{BB962C8B-B14F-4D97-AF65-F5344CB8AC3E}">
        <p14:creationId xmlns:p14="http://schemas.microsoft.com/office/powerpoint/2010/main" val="34727527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dirty="0" smtClean="0">
                <a:latin typeface="Segoe Print" panose="02000600000000000000" pitchFamily="2" charset="0"/>
              </a:rPr>
              <a:t>Learn Its – Step 7</a:t>
            </a:r>
            <a:endParaRPr lang="en-GB" sz="4800" b="1" dirty="0">
              <a:latin typeface="Segoe Print" panose="02000600000000000000" pitchFamily="2" charset="0"/>
            </a:endParaRPr>
          </a:p>
        </p:txBody>
      </p:sp>
      <p:grpSp>
        <p:nvGrpSpPr>
          <p:cNvPr id="44" name="Group 43"/>
          <p:cNvGrpSpPr/>
          <p:nvPr/>
        </p:nvGrpSpPr>
        <p:grpSpPr>
          <a:xfrm>
            <a:off x="3501503" y="1772121"/>
            <a:ext cx="2961564" cy="4514017"/>
            <a:chOff x="5445453" y="2058729"/>
            <a:chExt cx="3948752" cy="4514017"/>
          </a:xfrm>
        </p:grpSpPr>
        <p:sp>
          <p:nvSpPr>
            <p:cNvPr id="32" name="Rounded Rectangle 31"/>
            <p:cNvSpPr/>
            <p:nvPr/>
          </p:nvSpPr>
          <p:spPr>
            <a:xfrm>
              <a:off x="5445456" y="5781176"/>
              <a:ext cx="3507475" cy="79157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solidFill>
                    <a:prstClr val="black"/>
                  </a:solidFill>
                  <a:latin typeface="Segoe Print" panose="02000600000000000000" pitchFamily="2" charset="0"/>
                </a:rPr>
                <a:t>Say Multiples 1 - 5</a:t>
              </a:r>
            </a:p>
          </p:txBody>
        </p:sp>
        <p:sp>
          <p:nvSpPr>
            <p:cNvPr id="33" name="Rounded Rectangle 32"/>
            <p:cNvSpPr/>
            <p:nvPr/>
          </p:nvSpPr>
          <p:spPr>
            <a:xfrm>
              <a:off x="5445455" y="4854669"/>
              <a:ext cx="3507475" cy="79157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solidFill>
                    <a:prstClr val="black"/>
                  </a:solidFill>
                  <a:latin typeface="Segoe Print" panose="02000600000000000000" pitchFamily="2" charset="0"/>
                </a:rPr>
                <a:t>Say Multiples 1 - 10</a:t>
              </a:r>
            </a:p>
          </p:txBody>
        </p:sp>
        <p:sp>
          <p:nvSpPr>
            <p:cNvPr id="34" name="Rounded Rectangle 33"/>
            <p:cNvSpPr/>
            <p:nvPr/>
          </p:nvSpPr>
          <p:spPr>
            <a:xfrm>
              <a:off x="5445454" y="3922689"/>
              <a:ext cx="3507475" cy="79157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solidFill>
                    <a:prstClr val="black"/>
                  </a:solidFill>
                  <a:latin typeface="Segoe Print" panose="02000600000000000000" pitchFamily="2" charset="0"/>
                </a:rPr>
                <a:t>Say Table</a:t>
              </a:r>
            </a:p>
          </p:txBody>
        </p:sp>
        <p:sp>
          <p:nvSpPr>
            <p:cNvPr id="35" name="Rounded Rectangle 34"/>
            <p:cNvSpPr/>
            <p:nvPr/>
          </p:nvSpPr>
          <p:spPr>
            <a:xfrm>
              <a:off x="5445454" y="2990709"/>
              <a:ext cx="3507475" cy="79157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solidFill>
                    <a:prstClr val="black"/>
                  </a:solidFill>
                  <a:latin typeface="Segoe Print" panose="02000600000000000000" pitchFamily="2" charset="0"/>
                </a:rPr>
                <a:t>Jumbled Tables</a:t>
              </a:r>
            </a:p>
          </p:txBody>
        </p:sp>
        <p:sp>
          <p:nvSpPr>
            <p:cNvPr id="36" name="Rounded Rectangle 35"/>
            <p:cNvSpPr/>
            <p:nvPr/>
          </p:nvSpPr>
          <p:spPr>
            <a:xfrm>
              <a:off x="5445453" y="2058729"/>
              <a:ext cx="3507475" cy="79157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solidFill>
                    <a:prstClr val="black"/>
                  </a:solidFill>
                  <a:latin typeface="Segoe Print" panose="02000600000000000000" pitchFamily="2" charset="0"/>
                </a:rPr>
                <a:t>Fact Family</a:t>
              </a:r>
            </a:p>
          </p:txBody>
        </p:sp>
        <p:sp>
          <p:nvSpPr>
            <p:cNvPr id="37" name="Curved Right Arrow 36"/>
            <p:cNvSpPr/>
            <p:nvPr/>
          </p:nvSpPr>
          <p:spPr>
            <a:xfrm rot="10800000">
              <a:off x="8773233" y="5411170"/>
              <a:ext cx="586856" cy="905030"/>
            </a:xfrm>
            <a:prstGeom prst="curved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prstClr val="black"/>
                </a:solidFill>
              </a:endParaRPr>
            </a:p>
          </p:txBody>
        </p:sp>
        <p:sp>
          <p:nvSpPr>
            <p:cNvPr id="41" name="Curved Right Arrow 40"/>
            <p:cNvSpPr/>
            <p:nvPr/>
          </p:nvSpPr>
          <p:spPr>
            <a:xfrm rot="10800000">
              <a:off x="8807349" y="2315275"/>
              <a:ext cx="586856" cy="905030"/>
            </a:xfrm>
            <a:prstGeom prst="curved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prstClr val="black"/>
                </a:solidFill>
              </a:endParaRPr>
            </a:p>
          </p:txBody>
        </p:sp>
        <p:sp>
          <p:nvSpPr>
            <p:cNvPr id="42" name="Curved Right Arrow 41"/>
            <p:cNvSpPr/>
            <p:nvPr/>
          </p:nvSpPr>
          <p:spPr>
            <a:xfrm rot="10800000">
              <a:off x="8807349" y="3304909"/>
              <a:ext cx="586856" cy="905030"/>
            </a:xfrm>
            <a:prstGeom prst="curved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prstClr val="black"/>
                </a:solidFill>
              </a:endParaRPr>
            </a:p>
          </p:txBody>
        </p:sp>
        <p:sp>
          <p:nvSpPr>
            <p:cNvPr id="43" name="Curved Right Arrow 42"/>
            <p:cNvSpPr/>
            <p:nvPr/>
          </p:nvSpPr>
          <p:spPr>
            <a:xfrm rot="10800000">
              <a:off x="8780054" y="4329213"/>
              <a:ext cx="586856" cy="905030"/>
            </a:xfrm>
            <a:prstGeom prst="curved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prstClr val="black"/>
                </a:solidFill>
              </a:endParaRPr>
            </a:p>
          </p:txBody>
        </p:sp>
      </p:grpSp>
      <p:grpSp>
        <p:nvGrpSpPr>
          <p:cNvPr id="50" name="Group 49"/>
          <p:cNvGrpSpPr/>
          <p:nvPr/>
        </p:nvGrpSpPr>
        <p:grpSpPr>
          <a:xfrm>
            <a:off x="628650" y="1772121"/>
            <a:ext cx="2237380" cy="4514017"/>
            <a:chOff x="838200" y="1772121"/>
            <a:chExt cx="2983173" cy="4514017"/>
          </a:xfrm>
        </p:grpSpPr>
        <p:sp>
          <p:nvSpPr>
            <p:cNvPr id="45" name="Rectangle 44"/>
            <p:cNvSpPr/>
            <p:nvPr/>
          </p:nvSpPr>
          <p:spPr>
            <a:xfrm>
              <a:off x="838200" y="1772121"/>
              <a:ext cx="2983173" cy="79157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3600" b="1" dirty="0">
                  <a:solidFill>
                    <a:prstClr val="white"/>
                  </a:solidFill>
                  <a:latin typeface="Segoe Print" panose="02000600000000000000" pitchFamily="2" charset="0"/>
                </a:rPr>
                <a:t>3+8=11</a:t>
              </a:r>
            </a:p>
          </p:txBody>
        </p:sp>
        <p:sp>
          <p:nvSpPr>
            <p:cNvPr id="46" name="Rectangle 45"/>
            <p:cNvSpPr/>
            <p:nvPr/>
          </p:nvSpPr>
          <p:spPr>
            <a:xfrm>
              <a:off x="838200" y="2704101"/>
              <a:ext cx="2983173" cy="79157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3600" b="1" dirty="0">
                  <a:solidFill>
                    <a:prstClr val="white"/>
                  </a:solidFill>
                  <a:latin typeface="Segoe Print" panose="02000600000000000000" pitchFamily="2" charset="0"/>
                </a:rPr>
                <a:t>3+9=12</a:t>
              </a:r>
            </a:p>
          </p:txBody>
        </p:sp>
        <p:sp>
          <p:nvSpPr>
            <p:cNvPr id="47" name="Rectangle 46"/>
            <p:cNvSpPr/>
            <p:nvPr/>
          </p:nvSpPr>
          <p:spPr>
            <a:xfrm>
              <a:off x="838200" y="3630608"/>
              <a:ext cx="2983173" cy="79157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3600" b="1" dirty="0">
                  <a:solidFill>
                    <a:prstClr val="white"/>
                  </a:solidFill>
                  <a:latin typeface="Segoe Print" panose="02000600000000000000" pitchFamily="2" charset="0"/>
                </a:rPr>
                <a:t>4+7=11</a:t>
              </a:r>
            </a:p>
          </p:txBody>
        </p:sp>
        <p:sp>
          <p:nvSpPr>
            <p:cNvPr id="48" name="Rectangle 47"/>
            <p:cNvSpPr/>
            <p:nvPr/>
          </p:nvSpPr>
          <p:spPr>
            <a:xfrm>
              <a:off x="838200" y="4568061"/>
              <a:ext cx="2983173" cy="79157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3600" b="1" dirty="0">
                  <a:solidFill>
                    <a:prstClr val="white"/>
                  </a:solidFill>
                  <a:latin typeface="Segoe Print" panose="02000600000000000000" pitchFamily="2" charset="0"/>
                </a:rPr>
                <a:t>4+8=12</a:t>
              </a:r>
            </a:p>
          </p:txBody>
        </p:sp>
        <p:sp>
          <p:nvSpPr>
            <p:cNvPr id="49" name="Rectangle 48"/>
            <p:cNvSpPr/>
            <p:nvPr/>
          </p:nvSpPr>
          <p:spPr>
            <a:xfrm>
              <a:off x="838200" y="5494568"/>
              <a:ext cx="2983173" cy="79157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3600" b="1" dirty="0">
                  <a:solidFill>
                    <a:prstClr val="white"/>
                  </a:solidFill>
                  <a:latin typeface="Segoe Print" panose="02000600000000000000" pitchFamily="2" charset="0"/>
                </a:rPr>
                <a:t>4+9=13</a:t>
              </a:r>
            </a:p>
          </p:txBody>
        </p:sp>
      </p:grpSp>
      <p:sp>
        <p:nvSpPr>
          <p:cNvPr id="51" name="Rounded Rectangle 50"/>
          <p:cNvSpPr/>
          <p:nvPr/>
        </p:nvSpPr>
        <p:spPr>
          <a:xfrm>
            <a:off x="6463068" y="1268761"/>
            <a:ext cx="2448916" cy="511840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solidFill>
                  <a:prstClr val="black"/>
                </a:solidFill>
                <a:latin typeface="Segoe Print" panose="02000600000000000000" pitchFamily="2" charset="0"/>
              </a:rPr>
              <a:t>1x10=10</a:t>
            </a:r>
          </a:p>
          <a:p>
            <a:pPr algn="ctr"/>
            <a:r>
              <a:rPr lang="en-GB" sz="2400" b="1" dirty="0">
                <a:solidFill>
                  <a:prstClr val="black"/>
                </a:solidFill>
                <a:latin typeface="Segoe Print" panose="02000600000000000000" pitchFamily="2" charset="0"/>
              </a:rPr>
              <a:t>2x10=20</a:t>
            </a:r>
          </a:p>
          <a:p>
            <a:pPr algn="ctr"/>
            <a:r>
              <a:rPr lang="en-GB" sz="2400" b="1" dirty="0">
                <a:solidFill>
                  <a:prstClr val="black"/>
                </a:solidFill>
                <a:latin typeface="Segoe Print" panose="02000600000000000000" pitchFamily="2" charset="0"/>
              </a:rPr>
              <a:t>3x10=30</a:t>
            </a:r>
          </a:p>
          <a:p>
            <a:pPr algn="ctr"/>
            <a:r>
              <a:rPr lang="en-GB" sz="2400" b="1" dirty="0">
                <a:solidFill>
                  <a:prstClr val="black"/>
                </a:solidFill>
                <a:latin typeface="Segoe Print" panose="02000600000000000000" pitchFamily="2" charset="0"/>
              </a:rPr>
              <a:t>4x10=40</a:t>
            </a:r>
          </a:p>
          <a:p>
            <a:pPr algn="ctr"/>
            <a:r>
              <a:rPr lang="en-GB" sz="2400" b="1" dirty="0">
                <a:solidFill>
                  <a:prstClr val="black"/>
                </a:solidFill>
                <a:latin typeface="Segoe Print" panose="02000600000000000000" pitchFamily="2" charset="0"/>
              </a:rPr>
              <a:t>5x10=50</a:t>
            </a:r>
          </a:p>
          <a:p>
            <a:pPr algn="ctr"/>
            <a:r>
              <a:rPr lang="en-GB" sz="2400" b="1" dirty="0">
                <a:solidFill>
                  <a:prstClr val="black"/>
                </a:solidFill>
                <a:latin typeface="Segoe Print" panose="02000600000000000000" pitchFamily="2" charset="0"/>
              </a:rPr>
              <a:t>6x10=60</a:t>
            </a:r>
          </a:p>
          <a:p>
            <a:pPr algn="ctr"/>
            <a:r>
              <a:rPr lang="en-GB" sz="2400" b="1" dirty="0">
                <a:solidFill>
                  <a:prstClr val="black"/>
                </a:solidFill>
                <a:latin typeface="Segoe Print" panose="02000600000000000000" pitchFamily="2" charset="0"/>
              </a:rPr>
              <a:t>7x10=70</a:t>
            </a:r>
          </a:p>
          <a:p>
            <a:pPr algn="ctr"/>
            <a:r>
              <a:rPr lang="en-GB" sz="2400" b="1" dirty="0">
                <a:solidFill>
                  <a:prstClr val="black"/>
                </a:solidFill>
                <a:latin typeface="Segoe Print" panose="02000600000000000000" pitchFamily="2" charset="0"/>
              </a:rPr>
              <a:t>8x10=80</a:t>
            </a:r>
          </a:p>
          <a:p>
            <a:pPr algn="ctr"/>
            <a:r>
              <a:rPr lang="en-GB" sz="2400" b="1" dirty="0">
                <a:solidFill>
                  <a:prstClr val="black"/>
                </a:solidFill>
                <a:latin typeface="Segoe Print" panose="02000600000000000000" pitchFamily="2" charset="0"/>
              </a:rPr>
              <a:t>9x10=90</a:t>
            </a:r>
          </a:p>
          <a:p>
            <a:pPr algn="ctr"/>
            <a:r>
              <a:rPr lang="en-GB" sz="2400" b="1" dirty="0">
                <a:solidFill>
                  <a:prstClr val="black"/>
                </a:solidFill>
                <a:latin typeface="Segoe Print" panose="02000600000000000000" pitchFamily="2" charset="0"/>
              </a:rPr>
              <a:t>10x10=100</a:t>
            </a:r>
          </a:p>
          <a:p>
            <a:pPr algn="ctr"/>
            <a:r>
              <a:rPr lang="en-GB" sz="2400" b="1" dirty="0">
                <a:solidFill>
                  <a:prstClr val="black"/>
                </a:solidFill>
                <a:latin typeface="Segoe Print" panose="02000600000000000000" pitchFamily="2" charset="0"/>
              </a:rPr>
              <a:t>11x10=110</a:t>
            </a:r>
          </a:p>
          <a:p>
            <a:pPr algn="ctr"/>
            <a:r>
              <a:rPr lang="en-GB" sz="2400" b="1" dirty="0">
                <a:solidFill>
                  <a:prstClr val="black"/>
                </a:solidFill>
                <a:latin typeface="Segoe Print" panose="02000600000000000000" pitchFamily="2" charset="0"/>
              </a:rPr>
              <a:t>12x10=120</a:t>
            </a:r>
          </a:p>
        </p:txBody>
      </p:sp>
    </p:spTree>
    <p:extLst>
      <p:ext uri="{BB962C8B-B14F-4D97-AF65-F5344CB8AC3E}">
        <p14:creationId xmlns:p14="http://schemas.microsoft.com/office/powerpoint/2010/main" val="18982377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dirty="0" smtClean="0">
                <a:latin typeface="Segoe Print" panose="02000600000000000000" pitchFamily="2" charset="0"/>
              </a:rPr>
              <a:t>Learn Its – Step 8</a:t>
            </a:r>
            <a:endParaRPr lang="en-GB" sz="4800" b="1" dirty="0">
              <a:latin typeface="Segoe Print" panose="02000600000000000000" pitchFamily="2" charset="0"/>
            </a:endParaRPr>
          </a:p>
        </p:txBody>
      </p:sp>
      <p:grpSp>
        <p:nvGrpSpPr>
          <p:cNvPr id="44" name="Group 43"/>
          <p:cNvGrpSpPr/>
          <p:nvPr/>
        </p:nvGrpSpPr>
        <p:grpSpPr>
          <a:xfrm>
            <a:off x="3501503" y="1772121"/>
            <a:ext cx="2961564" cy="4514017"/>
            <a:chOff x="5445453" y="2058729"/>
            <a:chExt cx="3948752" cy="4514017"/>
          </a:xfrm>
        </p:grpSpPr>
        <p:sp>
          <p:nvSpPr>
            <p:cNvPr id="32" name="Rounded Rectangle 31"/>
            <p:cNvSpPr/>
            <p:nvPr/>
          </p:nvSpPr>
          <p:spPr>
            <a:xfrm>
              <a:off x="5445456" y="5781176"/>
              <a:ext cx="3507475" cy="79157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smtClean="0">
                  <a:solidFill>
                    <a:schemeClr val="tx1"/>
                  </a:solidFill>
                  <a:latin typeface="Segoe Print" panose="02000600000000000000" pitchFamily="2" charset="0"/>
                </a:rPr>
                <a:t>Say Multiples 1 - 5</a:t>
              </a:r>
              <a:endParaRPr lang="en-GB" sz="2000" b="1" dirty="0">
                <a:solidFill>
                  <a:schemeClr val="tx1"/>
                </a:solidFill>
                <a:latin typeface="Segoe Print" panose="02000600000000000000" pitchFamily="2" charset="0"/>
              </a:endParaRPr>
            </a:p>
          </p:txBody>
        </p:sp>
        <p:sp>
          <p:nvSpPr>
            <p:cNvPr id="33" name="Rounded Rectangle 32"/>
            <p:cNvSpPr/>
            <p:nvPr/>
          </p:nvSpPr>
          <p:spPr>
            <a:xfrm>
              <a:off x="5445455" y="4854669"/>
              <a:ext cx="3507475" cy="79157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smtClean="0">
                  <a:solidFill>
                    <a:schemeClr val="tx1"/>
                  </a:solidFill>
                  <a:latin typeface="Segoe Print" panose="02000600000000000000" pitchFamily="2" charset="0"/>
                </a:rPr>
                <a:t>Say Multiples 1 - 10</a:t>
              </a:r>
              <a:endParaRPr lang="en-GB" sz="2000" b="1" dirty="0">
                <a:solidFill>
                  <a:schemeClr val="tx1"/>
                </a:solidFill>
                <a:latin typeface="Segoe Print" panose="02000600000000000000" pitchFamily="2" charset="0"/>
              </a:endParaRPr>
            </a:p>
          </p:txBody>
        </p:sp>
        <p:sp>
          <p:nvSpPr>
            <p:cNvPr id="34" name="Rounded Rectangle 33"/>
            <p:cNvSpPr/>
            <p:nvPr/>
          </p:nvSpPr>
          <p:spPr>
            <a:xfrm>
              <a:off x="5445454" y="3922689"/>
              <a:ext cx="3507475" cy="79157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smtClean="0">
                  <a:solidFill>
                    <a:schemeClr val="tx1"/>
                  </a:solidFill>
                  <a:latin typeface="Segoe Print" panose="02000600000000000000" pitchFamily="2" charset="0"/>
                </a:rPr>
                <a:t>Say Table</a:t>
              </a:r>
              <a:endParaRPr lang="en-GB" sz="2000" b="1" dirty="0">
                <a:solidFill>
                  <a:schemeClr val="tx1"/>
                </a:solidFill>
                <a:latin typeface="Segoe Print" panose="02000600000000000000" pitchFamily="2" charset="0"/>
              </a:endParaRPr>
            </a:p>
          </p:txBody>
        </p:sp>
        <p:sp>
          <p:nvSpPr>
            <p:cNvPr id="35" name="Rounded Rectangle 34"/>
            <p:cNvSpPr/>
            <p:nvPr/>
          </p:nvSpPr>
          <p:spPr>
            <a:xfrm>
              <a:off x="5445454" y="2990709"/>
              <a:ext cx="3507475" cy="79157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smtClean="0">
                  <a:solidFill>
                    <a:schemeClr val="tx1"/>
                  </a:solidFill>
                  <a:latin typeface="Segoe Print" panose="02000600000000000000" pitchFamily="2" charset="0"/>
                </a:rPr>
                <a:t>Jumbled Tables</a:t>
              </a:r>
              <a:endParaRPr lang="en-GB" sz="2000" b="1" dirty="0">
                <a:solidFill>
                  <a:schemeClr val="tx1"/>
                </a:solidFill>
                <a:latin typeface="Segoe Print" panose="02000600000000000000" pitchFamily="2" charset="0"/>
              </a:endParaRPr>
            </a:p>
          </p:txBody>
        </p:sp>
        <p:sp>
          <p:nvSpPr>
            <p:cNvPr id="36" name="Rounded Rectangle 35"/>
            <p:cNvSpPr/>
            <p:nvPr/>
          </p:nvSpPr>
          <p:spPr>
            <a:xfrm>
              <a:off x="5445453" y="2058729"/>
              <a:ext cx="3507475" cy="79157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smtClean="0">
                  <a:solidFill>
                    <a:schemeClr val="tx1"/>
                  </a:solidFill>
                  <a:latin typeface="Segoe Print" panose="02000600000000000000" pitchFamily="2" charset="0"/>
                </a:rPr>
                <a:t>Fact Family</a:t>
              </a:r>
              <a:endParaRPr lang="en-GB" sz="2000" b="1" dirty="0">
                <a:solidFill>
                  <a:schemeClr val="tx1"/>
                </a:solidFill>
                <a:latin typeface="Segoe Print" panose="02000600000000000000" pitchFamily="2" charset="0"/>
              </a:endParaRPr>
            </a:p>
          </p:txBody>
        </p:sp>
        <p:sp>
          <p:nvSpPr>
            <p:cNvPr id="37" name="Curved Right Arrow 36"/>
            <p:cNvSpPr/>
            <p:nvPr/>
          </p:nvSpPr>
          <p:spPr>
            <a:xfrm rot="10800000">
              <a:off x="8773233" y="5411170"/>
              <a:ext cx="586856" cy="905030"/>
            </a:xfrm>
            <a:prstGeom prst="curved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solidFill>
                  <a:schemeClr val="tx1"/>
                </a:solidFill>
              </a:endParaRPr>
            </a:p>
          </p:txBody>
        </p:sp>
        <p:sp>
          <p:nvSpPr>
            <p:cNvPr id="41" name="Curved Right Arrow 40"/>
            <p:cNvSpPr/>
            <p:nvPr/>
          </p:nvSpPr>
          <p:spPr>
            <a:xfrm rot="10800000">
              <a:off x="8807349" y="2315275"/>
              <a:ext cx="586856" cy="905030"/>
            </a:xfrm>
            <a:prstGeom prst="curved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solidFill>
                  <a:schemeClr val="tx1"/>
                </a:solidFill>
              </a:endParaRPr>
            </a:p>
          </p:txBody>
        </p:sp>
        <p:sp>
          <p:nvSpPr>
            <p:cNvPr id="42" name="Curved Right Arrow 41"/>
            <p:cNvSpPr/>
            <p:nvPr/>
          </p:nvSpPr>
          <p:spPr>
            <a:xfrm rot="10800000">
              <a:off x="8807349" y="3304909"/>
              <a:ext cx="586856" cy="905030"/>
            </a:xfrm>
            <a:prstGeom prst="curved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solidFill>
                  <a:schemeClr val="tx1"/>
                </a:solidFill>
              </a:endParaRPr>
            </a:p>
          </p:txBody>
        </p:sp>
        <p:sp>
          <p:nvSpPr>
            <p:cNvPr id="43" name="Curved Right Arrow 42"/>
            <p:cNvSpPr/>
            <p:nvPr/>
          </p:nvSpPr>
          <p:spPr>
            <a:xfrm rot="10800000">
              <a:off x="8780054" y="4329213"/>
              <a:ext cx="586856" cy="905030"/>
            </a:xfrm>
            <a:prstGeom prst="curved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solidFill>
                  <a:schemeClr val="tx1"/>
                </a:solidFill>
              </a:endParaRPr>
            </a:p>
          </p:txBody>
        </p:sp>
      </p:grpSp>
      <p:grpSp>
        <p:nvGrpSpPr>
          <p:cNvPr id="50" name="Group 49"/>
          <p:cNvGrpSpPr/>
          <p:nvPr/>
        </p:nvGrpSpPr>
        <p:grpSpPr>
          <a:xfrm>
            <a:off x="628650" y="1772121"/>
            <a:ext cx="2237380" cy="4514017"/>
            <a:chOff x="838200" y="1772121"/>
            <a:chExt cx="2983173" cy="4514017"/>
          </a:xfrm>
        </p:grpSpPr>
        <p:sp>
          <p:nvSpPr>
            <p:cNvPr id="45" name="Rectangle 44"/>
            <p:cNvSpPr/>
            <p:nvPr/>
          </p:nvSpPr>
          <p:spPr>
            <a:xfrm>
              <a:off x="838200" y="1772121"/>
              <a:ext cx="2983173" cy="79157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3600" b="1" dirty="0" smtClean="0">
                  <a:latin typeface="Segoe Print" panose="02000600000000000000" pitchFamily="2" charset="0"/>
                </a:rPr>
                <a:t>6+7=13</a:t>
              </a:r>
              <a:endParaRPr lang="en-GB" sz="3600" b="1" dirty="0">
                <a:latin typeface="Segoe Print" panose="02000600000000000000" pitchFamily="2" charset="0"/>
              </a:endParaRPr>
            </a:p>
          </p:txBody>
        </p:sp>
        <p:sp>
          <p:nvSpPr>
            <p:cNvPr id="46" name="Rectangle 45"/>
            <p:cNvSpPr/>
            <p:nvPr/>
          </p:nvSpPr>
          <p:spPr>
            <a:xfrm>
              <a:off x="838200" y="2704101"/>
              <a:ext cx="2983173" cy="79157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3600" b="1" dirty="0" smtClean="0">
                  <a:latin typeface="Segoe Print" panose="02000600000000000000" pitchFamily="2" charset="0"/>
                </a:rPr>
                <a:t>5+6=11</a:t>
              </a:r>
              <a:endParaRPr lang="en-GB" sz="3600" b="1" dirty="0">
                <a:latin typeface="Segoe Print" panose="02000600000000000000" pitchFamily="2" charset="0"/>
              </a:endParaRPr>
            </a:p>
          </p:txBody>
        </p:sp>
        <p:sp>
          <p:nvSpPr>
            <p:cNvPr id="47" name="Rectangle 46"/>
            <p:cNvSpPr/>
            <p:nvPr/>
          </p:nvSpPr>
          <p:spPr>
            <a:xfrm>
              <a:off x="838200" y="3630608"/>
              <a:ext cx="2983173" cy="79157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3600" b="1" dirty="0" smtClean="0">
                  <a:latin typeface="Segoe Print" panose="02000600000000000000" pitchFamily="2" charset="0"/>
                </a:rPr>
                <a:t>5+4=9</a:t>
              </a:r>
              <a:endParaRPr lang="en-GB" sz="3600" b="1" dirty="0">
                <a:latin typeface="Segoe Print" panose="02000600000000000000" pitchFamily="2" charset="0"/>
              </a:endParaRPr>
            </a:p>
          </p:txBody>
        </p:sp>
        <p:sp>
          <p:nvSpPr>
            <p:cNvPr id="48" name="Rectangle 47"/>
            <p:cNvSpPr/>
            <p:nvPr/>
          </p:nvSpPr>
          <p:spPr>
            <a:xfrm>
              <a:off x="838200" y="4568061"/>
              <a:ext cx="2983173" cy="79157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3600" b="1" dirty="0" smtClean="0">
                  <a:latin typeface="Segoe Print" panose="02000600000000000000" pitchFamily="2" charset="0"/>
                </a:rPr>
                <a:t>8+7=15</a:t>
              </a:r>
              <a:endParaRPr lang="en-GB" sz="3600" b="1" dirty="0">
                <a:latin typeface="Segoe Print" panose="02000600000000000000" pitchFamily="2" charset="0"/>
              </a:endParaRPr>
            </a:p>
          </p:txBody>
        </p:sp>
        <p:sp>
          <p:nvSpPr>
            <p:cNvPr id="49" name="Rectangle 48"/>
            <p:cNvSpPr/>
            <p:nvPr/>
          </p:nvSpPr>
          <p:spPr>
            <a:xfrm>
              <a:off x="838200" y="5494568"/>
              <a:ext cx="2983173" cy="79157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3600" b="1" dirty="0" smtClean="0">
                  <a:latin typeface="Segoe Print" panose="02000600000000000000" pitchFamily="2" charset="0"/>
                </a:rPr>
                <a:t>8+9=17</a:t>
              </a:r>
              <a:endParaRPr lang="en-GB" sz="3600" b="1" dirty="0">
                <a:latin typeface="Segoe Print" panose="02000600000000000000" pitchFamily="2" charset="0"/>
              </a:endParaRPr>
            </a:p>
          </p:txBody>
        </p:sp>
      </p:grpSp>
      <p:sp>
        <p:nvSpPr>
          <p:cNvPr id="51" name="Rounded Rectangle 50"/>
          <p:cNvSpPr/>
          <p:nvPr/>
        </p:nvSpPr>
        <p:spPr>
          <a:xfrm>
            <a:off x="6859699" y="1772129"/>
            <a:ext cx="2052284" cy="4615031"/>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smtClean="0">
                <a:solidFill>
                  <a:schemeClr val="tx1"/>
                </a:solidFill>
                <a:latin typeface="Segoe Print" panose="02000600000000000000" pitchFamily="2" charset="0"/>
              </a:rPr>
              <a:t>1x5=5</a:t>
            </a:r>
          </a:p>
          <a:p>
            <a:pPr algn="ctr"/>
            <a:r>
              <a:rPr lang="en-GB" sz="2400" b="1" dirty="0" smtClean="0">
                <a:solidFill>
                  <a:schemeClr val="tx1"/>
                </a:solidFill>
                <a:latin typeface="Segoe Print" panose="02000600000000000000" pitchFamily="2" charset="0"/>
              </a:rPr>
              <a:t>2x5=10</a:t>
            </a:r>
          </a:p>
          <a:p>
            <a:pPr algn="ctr"/>
            <a:r>
              <a:rPr lang="en-GB" sz="2400" b="1" dirty="0" smtClean="0">
                <a:solidFill>
                  <a:schemeClr val="tx1"/>
                </a:solidFill>
                <a:latin typeface="Segoe Print" panose="02000600000000000000" pitchFamily="2" charset="0"/>
              </a:rPr>
              <a:t>3x5=15</a:t>
            </a:r>
          </a:p>
          <a:p>
            <a:pPr algn="ctr"/>
            <a:r>
              <a:rPr lang="en-GB" sz="2400" b="1" dirty="0" smtClean="0">
                <a:solidFill>
                  <a:schemeClr val="tx1"/>
                </a:solidFill>
                <a:latin typeface="Segoe Print" panose="02000600000000000000" pitchFamily="2" charset="0"/>
              </a:rPr>
              <a:t>4x5=20</a:t>
            </a:r>
          </a:p>
          <a:p>
            <a:pPr algn="ctr"/>
            <a:r>
              <a:rPr lang="en-GB" sz="2400" b="1" dirty="0" smtClean="0">
                <a:solidFill>
                  <a:schemeClr val="tx1"/>
                </a:solidFill>
                <a:latin typeface="Segoe Print" panose="02000600000000000000" pitchFamily="2" charset="0"/>
              </a:rPr>
              <a:t>5x5=25</a:t>
            </a:r>
          </a:p>
          <a:p>
            <a:pPr algn="ctr"/>
            <a:r>
              <a:rPr lang="en-GB" sz="2400" b="1" dirty="0" smtClean="0">
                <a:solidFill>
                  <a:schemeClr val="tx1"/>
                </a:solidFill>
                <a:latin typeface="Segoe Print" panose="02000600000000000000" pitchFamily="2" charset="0"/>
              </a:rPr>
              <a:t>6x5=30</a:t>
            </a:r>
          </a:p>
          <a:p>
            <a:pPr algn="ctr"/>
            <a:r>
              <a:rPr lang="en-GB" sz="2400" b="1" dirty="0" smtClean="0">
                <a:solidFill>
                  <a:schemeClr val="tx1"/>
                </a:solidFill>
                <a:latin typeface="Segoe Print" panose="02000600000000000000" pitchFamily="2" charset="0"/>
              </a:rPr>
              <a:t>7x5=35</a:t>
            </a:r>
          </a:p>
          <a:p>
            <a:pPr algn="ctr"/>
            <a:r>
              <a:rPr lang="en-GB" sz="2400" b="1" dirty="0" smtClean="0">
                <a:solidFill>
                  <a:schemeClr val="tx1"/>
                </a:solidFill>
                <a:latin typeface="Segoe Print" panose="02000600000000000000" pitchFamily="2" charset="0"/>
              </a:rPr>
              <a:t>8x8=40</a:t>
            </a:r>
          </a:p>
          <a:p>
            <a:pPr algn="ctr"/>
            <a:r>
              <a:rPr lang="en-GB" sz="2400" b="1" dirty="0" smtClean="0">
                <a:solidFill>
                  <a:schemeClr val="tx1"/>
                </a:solidFill>
                <a:latin typeface="Segoe Print" panose="02000600000000000000" pitchFamily="2" charset="0"/>
              </a:rPr>
              <a:t>9x5=45</a:t>
            </a:r>
          </a:p>
          <a:p>
            <a:pPr algn="ctr"/>
            <a:r>
              <a:rPr lang="en-GB" sz="2400" b="1" dirty="0" smtClean="0">
                <a:solidFill>
                  <a:schemeClr val="tx1"/>
                </a:solidFill>
                <a:latin typeface="Segoe Print" panose="02000600000000000000" pitchFamily="2" charset="0"/>
              </a:rPr>
              <a:t>10x5=50</a:t>
            </a:r>
          </a:p>
          <a:p>
            <a:pPr algn="ctr"/>
            <a:r>
              <a:rPr lang="en-GB" sz="2400" b="1" dirty="0" smtClean="0">
                <a:solidFill>
                  <a:schemeClr val="tx1"/>
                </a:solidFill>
                <a:latin typeface="Segoe Print" panose="02000600000000000000" pitchFamily="2" charset="0"/>
              </a:rPr>
              <a:t>11x5=55</a:t>
            </a:r>
          </a:p>
          <a:p>
            <a:pPr algn="ctr"/>
            <a:r>
              <a:rPr lang="en-GB" sz="2400" b="1" dirty="0" smtClean="0">
                <a:solidFill>
                  <a:schemeClr val="tx1"/>
                </a:solidFill>
                <a:latin typeface="Segoe Print" panose="02000600000000000000" pitchFamily="2" charset="0"/>
              </a:rPr>
              <a:t>12x5=60</a:t>
            </a:r>
            <a:endParaRPr lang="en-GB" sz="2400" b="1" dirty="0">
              <a:solidFill>
                <a:schemeClr val="tx1"/>
              </a:solidFill>
              <a:latin typeface="Segoe Print" panose="02000600000000000000" pitchFamily="2" charset="0"/>
            </a:endParaRPr>
          </a:p>
        </p:txBody>
      </p:sp>
    </p:spTree>
    <p:extLst>
      <p:ext uri="{BB962C8B-B14F-4D97-AF65-F5344CB8AC3E}">
        <p14:creationId xmlns:p14="http://schemas.microsoft.com/office/powerpoint/2010/main" val="27964684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4011"/>
            <a:ext cx="7886700" cy="1325563"/>
          </a:xfrm>
        </p:spPr>
        <p:txBody>
          <a:bodyPr>
            <a:normAutofit/>
          </a:bodyPr>
          <a:lstStyle/>
          <a:p>
            <a:r>
              <a:rPr lang="en-GB" sz="4800" b="1" dirty="0" smtClean="0">
                <a:latin typeface="Segoe Print" panose="02000600000000000000" pitchFamily="2" charset="0"/>
              </a:rPr>
              <a:t>Learn Its – Step 9</a:t>
            </a:r>
            <a:endParaRPr lang="en-GB" sz="4800" b="1" dirty="0">
              <a:latin typeface="Segoe Print" panose="02000600000000000000" pitchFamily="2" charset="0"/>
            </a:endParaRPr>
          </a:p>
        </p:txBody>
      </p:sp>
      <p:grpSp>
        <p:nvGrpSpPr>
          <p:cNvPr id="44" name="Group 43"/>
          <p:cNvGrpSpPr/>
          <p:nvPr/>
        </p:nvGrpSpPr>
        <p:grpSpPr>
          <a:xfrm>
            <a:off x="3501503" y="1772121"/>
            <a:ext cx="2961564" cy="4514017"/>
            <a:chOff x="5445453" y="2058729"/>
            <a:chExt cx="3948752" cy="4514017"/>
          </a:xfrm>
        </p:grpSpPr>
        <p:sp>
          <p:nvSpPr>
            <p:cNvPr id="32" name="Rounded Rectangle 31"/>
            <p:cNvSpPr/>
            <p:nvPr/>
          </p:nvSpPr>
          <p:spPr>
            <a:xfrm>
              <a:off x="5445456" y="5781176"/>
              <a:ext cx="3507475" cy="79157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smtClean="0">
                  <a:solidFill>
                    <a:schemeClr val="tx1"/>
                  </a:solidFill>
                  <a:latin typeface="Segoe Print" panose="02000600000000000000" pitchFamily="2" charset="0"/>
                </a:rPr>
                <a:t>Say Multiples 1 - 5</a:t>
              </a:r>
              <a:endParaRPr lang="en-GB" sz="2000" b="1" dirty="0">
                <a:solidFill>
                  <a:schemeClr val="tx1"/>
                </a:solidFill>
                <a:latin typeface="Segoe Print" panose="02000600000000000000" pitchFamily="2" charset="0"/>
              </a:endParaRPr>
            </a:p>
          </p:txBody>
        </p:sp>
        <p:sp>
          <p:nvSpPr>
            <p:cNvPr id="33" name="Rounded Rectangle 32"/>
            <p:cNvSpPr/>
            <p:nvPr/>
          </p:nvSpPr>
          <p:spPr>
            <a:xfrm>
              <a:off x="5445455" y="4854669"/>
              <a:ext cx="3507475" cy="79157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smtClean="0">
                  <a:solidFill>
                    <a:schemeClr val="tx1"/>
                  </a:solidFill>
                  <a:latin typeface="Segoe Print" panose="02000600000000000000" pitchFamily="2" charset="0"/>
                </a:rPr>
                <a:t>Say Multiples 1 - 10</a:t>
              </a:r>
              <a:endParaRPr lang="en-GB" sz="2000" b="1" dirty="0">
                <a:solidFill>
                  <a:schemeClr val="tx1"/>
                </a:solidFill>
                <a:latin typeface="Segoe Print" panose="02000600000000000000" pitchFamily="2" charset="0"/>
              </a:endParaRPr>
            </a:p>
          </p:txBody>
        </p:sp>
        <p:sp>
          <p:nvSpPr>
            <p:cNvPr id="34" name="Rounded Rectangle 33"/>
            <p:cNvSpPr/>
            <p:nvPr/>
          </p:nvSpPr>
          <p:spPr>
            <a:xfrm>
              <a:off x="5445454" y="3922689"/>
              <a:ext cx="3507475" cy="79157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smtClean="0">
                  <a:solidFill>
                    <a:schemeClr val="tx1"/>
                  </a:solidFill>
                  <a:latin typeface="Segoe Print" panose="02000600000000000000" pitchFamily="2" charset="0"/>
                </a:rPr>
                <a:t>Say Table</a:t>
              </a:r>
              <a:endParaRPr lang="en-GB" sz="2000" b="1" dirty="0">
                <a:solidFill>
                  <a:schemeClr val="tx1"/>
                </a:solidFill>
                <a:latin typeface="Segoe Print" panose="02000600000000000000" pitchFamily="2" charset="0"/>
              </a:endParaRPr>
            </a:p>
          </p:txBody>
        </p:sp>
        <p:sp>
          <p:nvSpPr>
            <p:cNvPr id="35" name="Rounded Rectangle 34"/>
            <p:cNvSpPr/>
            <p:nvPr/>
          </p:nvSpPr>
          <p:spPr>
            <a:xfrm>
              <a:off x="5445454" y="2990709"/>
              <a:ext cx="3507475" cy="79157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smtClean="0">
                  <a:solidFill>
                    <a:schemeClr val="tx1"/>
                  </a:solidFill>
                  <a:latin typeface="Segoe Print" panose="02000600000000000000" pitchFamily="2" charset="0"/>
                </a:rPr>
                <a:t>Jumbled Tables</a:t>
              </a:r>
              <a:endParaRPr lang="en-GB" sz="2000" b="1" dirty="0">
                <a:solidFill>
                  <a:schemeClr val="tx1"/>
                </a:solidFill>
                <a:latin typeface="Segoe Print" panose="02000600000000000000" pitchFamily="2" charset="0"/>
              </a:endParaRPr>
            </a:p>
          </p:txBody>
        </p:sp>
        <p:sp>
          <p:nvSpPr>
            <p:cNvPr id="36" name="Rounded Rectangle 35"/>
            <p:cNvSpPr/>
            <p:nvPr/>
          </p:nvSpPr>
          <p:spPr>
            <a:xfrm>
              <a:off x="5445453" y="2058729"/>
              <a:ext cx="3507475" cy="79157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smtClean="0">
                  <a:solidFill>
                    <a:schemeClr val="tx1"/>
                  </a:solidFill>
                  <a:latin typeface="Segoe Print" panose="02000600000000000000" pitchFamily="2" charset="0"/>
                </a:rPr>
                <a:t>Fact Family</a:t>
              </a:r>
              <a:endParaRPr lang="en-GB" sz="2000" b="1" dirty="0">
                <a:solidFill>
                  <a:schemeClr val="tx1"/>
                </a:solidFill>
                <a:latin typeface="Segoe Print" panose="02000600000000000000" pitchFamily="2" charset="0"/>
              </a:endParaRPr>
            </a:p>
          </p:txBody>
        </p:sp>
        <p:sp>
          <p:nvSpPr>
            <p:cNvPr id="37" name="Curved Right Arrow 36"/>
            <p:cNvSpPr/>
            <p:nvPr/>
          </p:nvSpPr>
          <p:spPr>
            <a:xfrm rot="10800000">
              <a:off x="8773233" y="5411170"/>
              <a:ext cx="586856" cy="905030"/>
            </a:xfrm>
            <a:prstGeom prst="curv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solidFill>
                  <a:schemeClr val="tx1"/>
                </a:solidFill>
              </a:endParaRPr>
            </a:p>
          </p:txBody>
        </p:sp>
        <p:sp>
          <p:nvSpPr>
            <p:cNvPr id="41" name="Curved Right Arrow 40"/>
            <p:cNvSpPr/>
            <p:nvPr/>
          </p:nvSpPr>
          <p:spPr>
            <a:xfrm rot="10800000">
              <a:off x="8807349" y="2315275"/>
              <a:ext cx="586856" cy="905030"/>
            </a:xfrm>
            <a:prstGeom prst="curv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solidFill>
                  <a:schemeClr val="tx1"/>
                </a:solidFill>
              </a:endParaRPr>
            </a:p>
          </p:txBody>
        </p:sp>
        <p:sp>
          <p:nvSpPr>
            <p:cNvPr id="42" name="Curved Right Arrow 41"/>
            <p:cNvSpPr/>
            <p:nvPr/>
          </p:nvSpPr>
          <p:spPr>
            <a:xfrm rot="10800000">
              <a:off x="8807349" y="3304909"/>
              <a:ext cx="586856" cy="905030"/>
            </a:xfrm>
            <a:prstGeom prst="curv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solidFill>
                  <a:schemeClr val="tx1"/>
                </a:solidFill>
              </a:endParaRPr>
            </a:p>
          </p:txBody>
        </p:sp>
        <p:sp>
          <p:nvSpPr>
            <p:cNvPr id="43" name="Curved Right Arrow 42"/>
            <p:cNvSpPr/>
            <p:nvPr/>
          </p:nvSpPr>
          <p:spPr>
            <a:xfrm rot="10800000">
              <a:off x="8780054" y="4329213"/>
              <a:ext cx="586856" cy="905030"/>
            </a:xfrm>
            <a:prstGeom prst="curv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solidFill>
                  <a:schemeClr val="tx1"/>
                </a:solidFill>
              </a:endParaRPr>
            </a:p>
          </p:txBody>
        </p:sp>
      </p:grpSp>
      <p:sp>
        <p:nvSpPr>
          <p:cNvPr id="51" name="Rounded Rectangle 50"/>
          <p:cNvSpPr/>
          <p:nvPr/>
        </p:nvSpPr>
        <p:spPr>
          <a:xfrm>
            <a:off x="6859699" y="1772129"/>
            <a:ext cx="2052284" cy="4615031"/>
          </a:xfrm>
          <a:prstGeom prst="roundRect">
            <a:avLst/>
          </a:prstGeom>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smtClean="0">
                <a:solidFill>
                  <a:schemeClr val="tx1"/>
                </a:solidFill>
                <a:latin typeface="Segoe Print" panose="02000600000000000000" pitchFamily="2" charset="0"/>
              </a:rPr>
              <a:t>1x2=2</a:t>
            </a:r>
          </a:p>
          <a:p>
            <a:pPr algn="ctr"/>
            <a:r>
              <a:rPr lang="en-GB" sz="2400" b="1" dirty="0" smtClean="0">
                <a:solidFill>
                  <a:schemeClr val="tx1"/>
                </a:solidFill>
                <a:latin typeface="Segoe Print" panose="02000600000000000000" pitchFamily="2" charset="0"/>
              </a:rPr>
              <a:t>2x2=4</a:t>
            </a:r>
          </a:p>
          <a:p>
            <a:pPr algn="ctr"/>
            <a:r>
              <a:rPr lang="en-GB" sz="2400" b="1" dirty="0" smtClean="0">
                <a:solidFill>
                  <a:schemeClr val="tx1"/>
                </a:solidFill>
                <a:latin typeface="Segoe Print" panose="02000600000000000000" pitchFamily="2" charset="0"/>
              </a:rPr>
              <a:t>3x2=6</a:t>
            </a:r>
          </a:p>
          <a:p>
            <a:pPr algn="ctr"/>
            <a:r>
              <a:rPr lang="en-GB" sz="2400" b="1" dirty="0" smtClean="0">
                <a:solidFill>
                  <a:schemeClr val="tx1"/>
                </a:solidFill>
                <a:latin typeface="Segoe Print" panose="02000600000000000000" pitchFamily="2" charset="0"/>
              </a:rPr>
              <a:t>4x2=8</a:t>
            </a:r>
          </a:p>
          <a:p>
            <a:pPr algn="ctr"/>
            <a:r>
              <a:rPr lang="en-GB" sz="2400" b="1" dirty="0" smtClean="0">
                <a:solidFill>
                  <a:schemeClr val="tx1"/>
                </a:solidFill>
                <a:latin typeface="Segoe Print" panose="02000600000000000000" pitchFamily="2" charset="0"/>
              </a:rPr>
              <a:t>5x2=10</a:t>
            </a:r>
          </a:p>
          <a:p>
            <a:pPr algn="ctr"/>
            <a:r>
              <a:rPr lang="en-GB" sz="2400" b="1" dirty="0" smtClean="0">
                <a:solidFill>
                  <a:schemeClr val="tx1"/>
                </a:solidFill>
                <a:latin typeface="Segoe Print" panose="02000600000000000000" pitchFamily="2" charset="0"/>
              </a:rPr>
              <a:t>6x2=12</a:t>
            </a:r>
          </a:p>
          <a:p>
            <a:pPr algn="ctr"/>
            <a:r>
              <a:rPr lang="en-GB" sz="2400" b="1" dirty="0" smtClean="0">
                <a:solidFill>
                  <a:schemeClr val="tx1"/>
                </a:solidFill>
                <a:latin typeface="Segoe Print" panose="02000600000000000000" pitchFamily="2" charset="0"/>
              </a:rPr>
              <a:t>7x2=14</a:t>
            </a:r>
          </a:p>
          <a:p>
            <a:pPr algn="ctr"/>
            <a:r>
              <a:rPr lang="en-GB" sz="2400" b="1" dirty="0" smtClean="0">
                <a:solidFill>
                  <a:schemeClr val="tx1"/>
                </a:solidFill>
                <a:latin typeface="Segoe Print" panose="02000600000000000000" pitchFamily="2" charset="0"/>
              </a:rPr>
              <a:t>8x2=16</a:t>
            </a:r>
          </a:p>
          <a:p>
            <a:pPr algn="ctr"/>
            <a:r>
              <a:rPr lang="en-GB" sz="2400" b="1" dirty="0" smtClean="0">
                <a:solidFill>
                  <a:schemeClr val="tx1"/>
                </a:solidFill>
                <a:latin typeface="Segoe Print" panose="02000600000000000000" pitchFamily="2" charset="0"/>
              </a:rPr>
              <a:t>9x2=18</a:t>
            </a:r>
          </a:p>
          <a:p>
            <a:pPr algn="ctr"/>
            <a:r>
              <a:rPr lang="en-GB" sz="2400" b="1" dirty="0" smtClean="0">
                <a:solidFill>
                  <a:schemeClr val="tx1"/>
                </a:solidFill>
                <a:latin typeface="Segoe Print" panose="02000600000000000000" pitchFamily="2" charset="0"/>
              </a:rPr>
              <a:t>10x2=20</a:t>
            </a:r>
          </a:p>
          <a:p>
            <a:pPr algn="ctr"/>
            <a:r>
              <a:rPr lang="en-GB" sz="2400" b="1" dirty="0" smtClean="0">
                <a:solidFill>
                  <a:schemeClr val="tx1"/>
                </a:solidFill>
                <a:latin typeface="Segoe Print" panose="02000600000000000000" pitchFamily="2" charset="0"/>
              </a:rPr>
              <a:t>11x2=22</a:t>
            </a:r>
          </a:p>
          <a:p>
            <a:pPr algn="ctr"/>
            <a:r>
              <a:rPr lang="en-GB" sz="2400" b="1" dirty="0" smtClean="0">
                <a:solidFill>
                  <a:schemeClr val="tx1"/>
                </a:solidFill>
                <a:latin typeface="Segoe Print" panose="02000600000000000000" pitchFamily="2" charset="0"/>
              </a:rPr>
              <a:t>12x2=24</a:t>
            </a:r>
            <a:endParaRPr lang="en-GB" sz="2400" b="1" dirty="0">
              <a:solidFill>
                <a:schemeClr val="tx1"/>
              </a:solidFill>
              <a:latin typeface="Segoe Print" panose="02000600000000000000" pitchFamily="2" charset="0"/>
            </a:endParaRPr>
          </a:p>
        </p:txBody>
      </p:sp>
      <p:grpSp>
        <p:nvGrpSpPr>
          <p:cNvPr id="3" name="Group 2"/>
          <p:cNvGrpSpPr/>
          <p:nvPr/>
        </p:nvGrpSpPr>
        <p:grpSpPr>
          <a:xfrm>
            <a:off x="536535" y="1200337"/>
            <a:ext cx="2237380" cy="5445997"/>
            <a:chOff x="731232" y="1235926"/>
            <a:chExt cx="2983173" cy="5445997"/>
          </a:xfrm>
        </p:grpSpPr>
        <p:grpSp>
          <p:nvGrpSpPr>
            <p:cNvPr id="50" name="Group 49"/>
            <p:cNvGrpSpPr/>
            <p:nvPr/>
          </p:nvGrpSpPr>
          <p:grpSpPr>
            <a:xfrm>
              <a:off x="731232" y="1235926"/>
              <a:ext cx="2983173" cy="4519490"/>
              <a:chOff x="838200" y="1766648"/>
              <a:chExt cx="2983173" cy="4519490"/>
            </a:xfrm>
          </p:grpSpPr>
          <p:sp>
            <p:nvSpPr>
              <p:cNvPr id="45" name="Rectangle 44"/>
              <p:cNvSpPr/>
              <p:nvPr/>
            </p:nvSpPr>
            <p:spPr>
              <a:xfrm>
                <a:off x="838200" y="1766648"/>
                <a:ext cx="2983173" cy="79157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3600" b="1" dirty="0" smtClean="0">
                    <a:latin typeface="Segoe Print" panose="02000600000000000000" pitchFamily="2" charset="0"/>
                  </a:rPr>
                  <a:t>5+9=14</a:t>
                </a:r>
                <a:endParaRPr lang="en-GB" sz="3600" b="1" dirty="0">
                  <a:latin typeface="Segoe Print" panose="02000600000000000000" pitchFamily="2" charset="0"/>
                </a:endParaRPr>
              </a:p>
            </p:txBody>
          </p:sp>
          <p:sp>
            <p:nvSpPr>
              <p:cNvPr id="46" name="Rectangle 45"/>
              <p:cNvSpPr/>
              <p:nvPr/>
            </p:nvSpPr>
            <p:spPr>
              <a:xfrm>
                <a:off x="838200" y="2704101"/>
                <a:ext cx="2983173" cy="79157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3600" b="1" dirty="0" smtClean="0">
                    <a:latin typeface="Segoe Print" panose="02000600000000000000" pitchFamily="2" charset="0"/>
                  </a:rPr>
                  <a:t>6+9=15</a:t>
                </a:r>
                <a:endParaRPr lang="en-GB" sz="3600" b="1" dirty="0">
                  <a:latin typeface="Segoe Print" panose="02000600000000000000" pitchFamily="2" charset="0"/>
                </a:endParaRPr>
              </a:p>
            </p:txBody>
          </p:sp>
          <p:sp>
            <p:nvSpPr>
              <p:cNvPr id="47" name="Rectangle 46"/>
              <p:cNvSpPr/>
              <p:nvPr/>
            </p:nvSpPr>
            <p:spPr>
              <a:xfrm>
                <a:off x="838200" y="3630608"/>
                <a:ext cx="2983173" cy="79157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3600" b="1" dirty="0" smtClean="0">
                    <a:latin typeface="Segoe Print" panose="02000600000000000000" pitchFamily="2" charset="0"/>
                  </a:rPr>
                  <a:t>7+9=16</a:t>
                </a:r>
                <a:endParaRPr lang="en-GB" sz="3600" b="1" dirty="0">
                  <a:latin typeface="Segoe Print" panose="02000600000000000000" pitchFamily="2" charset="0"/>
                </a:endParaRPr>
              </a:p>
            </p:txBody>
          </p:sp>
          <p:sp>
            <p:nvSpPr>
              <p:cNvPr id="48" name="Rectangle 47"/>
              <p:cNvSpPr/>
              <p:nvPr/>
            </p:nvSpPr>
            <p:spPr>
              <a:xfrm>
                <a:off x="838200" y="4568061"/>
                <a:ext cx="2983173" cy="79157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3600" b="1" dirty="0" smtClean="0">
                    <a:latin typeface="Segoe Print" panose="02000600000000000000" pitchFamily="2" charset="0"/>
                  </a:rPr>
                  <a:t>5+7=12</a:t>
                </a:r>
                <a:endParaRPr lang="en-GB" sz="3600" b="1" dirty="0">
                  <a:latin typeface="Segoe Print" panose="02000600000000000000" pitchFamily="2" charset="0"/>
                </a:endParaRPr>
              </a:p>
            </p:txBody>
          </p:sp>
          <p:sp>
            <p:nvSpPr>
              <p:cNvPr id="49" name="Rectangle 48"/>
              <p:cNvSpPr/>
              <p:nvPr/>
            </p:nvSpPr>
            <p:spPr>
              <a:xfrm>
                <a:off x="838200" y="5494568"/>
                <a:ext cx="2983173" cy="79157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3600" b="1" dirty="0" smtClean="0">
                    <a:latin typeface="Segoe Print" panose="02000600000000000000" pitchFamily="2" charset="0"/>
                  </a:rPr>
                  <a:t>5+8=13</a:t>
                </a:r>
                <a:endParaRPr lang="en-GB" sz="3600" b="1" dirty="0">
                  <a:latin typeface="Segoe Print" panose="02000600000000000000" pitchFamily="2" charset="0"/>
                </a:endParaRPr>
              </a:p>
            </p:txBody>
          </p:sp>
        </p:grpSp>
        <p:sp>
          <p:nvSpPr>
            <p:cNvPr id="20" name="Rectangle 19"/>
            <p:cNvSpPr/>
            <p:nvPr/>
          </p:nvSpPr>
          <p:spPr>
            <a:xfrm>
              <a:off x="731232" y="5890353"/>
              <a:ext cx="2983173" cy="79157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3600" b="1" dirty="0" smtClean="0">
                  <a:latin typeface="Segoe Print" panose="02000600000000000000" pitchFamily="2" charset="0"/>
                </a:rPr>
                <a:t>6+8=14</a:t>
              </a:r>
              <a:endParaRPr lang="en-GB" sz="3600" b="1" dirty="0">
                <a:latin typeface="Segoe Print" panose="02000600000000000000" pitchFamily="2" charset="0"/>
              </a:endParaRPr>
            </a:p>
          </p:txBody>
        </p:sp>
      </p:grpSp>
    </p:spTree>
    <p:extLst>
      <p:ext uri="{BB962C8B-B14F-4D97-AF65-F5344CB8AC3E}">
        <p14:creationId xmlns:p14="http://schemas.microsoft.com/office/powerpoint/2010/main" val="28802758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360320886"/>
              </p:ext>
            </p:extLst>
          </p:nvPr>
        </p:nvGraphicFramePr>
        <p:xfrm>
          <a:off x="1277635" y="476928"/>
          <a:ext cx="6490280" cy="5784643"/>
        </p:xfrm>
        <a:graphic>
          <a:graphicData uri="http://schemas.openxmlformats.org/drawingml/2006/table">
            <a:tbl>
              <a:tblPr firstRow="1" bandRow="1">
                <a:tableStyleId>{5C22544A-7EE6-4342-B048-85BDC9FD1C3A}</a:tableStyleId>
              </a:tblPr>
              <a:tblGrid>
                <a:gridCol w="3245140"/>
                <a:gridCol w="3245140"/>
              </a:tblGrid>
              <a:tr h="1656184">
                <a:tc>
                  <a:txBody>
                    <a:bodyPr/>
                    <a:lstStyle/>
                    <a:p>
                      <a:pPr algn="ctr"/>
                      <a:r>
                        <a:rPr lang="en-GB" sz="6600" dirty="0" smtClean="0">
                          <a:solidFill>
                            <a:schemeClr val="tx1"/>
                          </a:solidFill>
                          <a:latin typeface="Segoe Print" pitchFamily="2" charset="0"/>
                        </a:rPr>
                        <a:t>A</a:t>
                      </a:r>
                      <a:endParaRPr lang="en-GB" sz="6600" dirty="0">
                        <a:solidFill>
                          <a:schemeClr val="tx1"/>
                        </a:solidFill>
                        <a:latin typeface="Segoe Print" pitchFamily="2" charset="0"/>
                      </a:endParaRPr>
                    </a:p>
                  </a:txBody>
                  <a:tcPr marL="68580" marR="68580" anchor="ctr">
                    <a:lnL w="12700" cmpd="sng">
                      <a:noFill/>
                    </a:lnL>
                    <a:lnR w="381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600" dirty="0" smtClean="0">
                          <a:solidFill>
                            <a:schemeClr val="tx1"/>
                          </a:solidFill>
                          <a:latin typeface="Segoe Print" pitchFamily="2" charset="0"/>
                        </a:rPr>
                        <a:t>B</a:t>
                      </a:r>
                      <a:endParaRPr lang="en-GB" sz="6600" dirty="0">
                        <a:solidFill>
                          <a:schemeClr val="tx1"/>
                        </a:solidFill>
                        <a:latin typeface="Segoe Print" pitchFamily="2" charset="0"/>
                      </a:endParaRPr>
                    </a:p>
                  </a:txBody>
                  <a:tcPr marL="68580" marR="68580" anchor="ctr">
                    <a:lnL w="381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r h="4128459">
                <a:tc>
                  <a:txBody>
                    <a:bodyPr/>
                    <a:lstStyle/>
                    <a:p>
                      <a:pPr algn="ctr"/>
                      <a:r>
                        <a:rPr lang="en-GB" sz="7200" dirty="0" smtClean="0">
                          <a:latin typeface="Segoe Print" pitchFamily="2" charset="0"/>
                        </a:rPr>
                        <a:t>Double </a:t>
                      </a:r>
                      <a:r>
                        <a:rPr lang="en-GB" sz="8800" dirty="0" smtClean="0">
                          <a:latin typeface="Segoe Print" pitchFamily="2" charset="0"/>
                        </a:rPr>
                        <a:t>6</a:t>
                      </a:r>
                      <a:endParaRPr lang="en-GB" sz="8800" dirty="0">
                        <a:latin typeface="Segoe Print" pitchFamily="2" charset="0"/>
                      </a:endParaRPr>
                    </a:p>
                  </a:txBody>
                  <a:tcPr marL="68580" marR="68580">
                    <a:lnL w="12700" cmpd="sng">
                      <a:noFill/>
                    </a:lnL>
                    <a:lnR w="381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en-GB" sz="6600" dirty="0" smtClean="0">
                          <a:latin typeface="Segoe Print" pitchFamily="2" charset="0"/>
                        </a:rPr>
                        <a:t>Double </a:t>
                      </a:r>
                      <a:r>
                        <a:rPr lang="en-GB" sz="9600" dirty="0" smtClean="0">
                          <a:latin typeface="Segoe Print" pitchFamily="2" charset="0"/>
                        </a:rPr>
                        <a:t>9</a:t>
                      </a:r>
                    </a:p>
                    <a:p>
                      <a:endParaRPr lang="en-GB" dirty="0"/>
                    </a:p>
                  </a:txBody>
                  <a:tcPr marL="68580" marR="68580">
                    <a:lnL w="381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pic>
        <p:nvPicPr>
          <p:cNvPr id="6" name="Picture 5" descr="C:\Users\Roger.Bird\Desktop\Big Maths Characters 2013\Squigglewort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7498" y="4869160"/>
            <a:ext cx="1787990" cy="16862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Roger.Bird\Desktop\Big Maths Characters 2013\Pi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0348" y="4535518"/>
            <a:ext cx="1232078" cy="2322482"/>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4517994" y="1268760"/>
            <a:ext cx="0" cy="396044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48857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682" y="692696"/>
            <a:ext cx="6141662" cy="5184576"/>
          </a:xfrm>
          <a:prstGeom prst="rect">
            <a:avLst/>
          </a:prstGeom>
        </p:spPr>
      </p:pic>
      <p:sp>
        <p:nvSpPr>
          <p:cNvPr id="2" name="Rectangle 1"/>
          <p:cNvSpPr/>
          <p:nvPr/>
        </p:nvSpPr>
        <p:spPr>
          <a:xfrm>
            <a:off x="2532425" y="2996952"/>
            <a:ext cx="1674186" cy="20882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b="1" dirty="0" smtClean="0">
                <a:solidFill>
                  <a:prstClr val="black"/>
                </a:solidFill>
                <a:latin typeface="Segoe Print" pitchFamily="2" charset="0"/>
              </a:rPr>
              <a:t>12</a:t>
            </a:r>
            <a:endParaRPr lang="en-GB" sz="8000" b="1" dirty="0">
              <a:solidFill>
                <a:prstClr val="black"/>
              </a:solidFill>
              <a:latin typeface="Segoe Print" pitchFamily="2" charset="0"/>
            </a:endParaRPr>
          </a:p>
        </p:txBody>
      </p:sp>
      <p:sp>
        <p:nvSpPr>
          <p:cNvPr id="6" name="Rectangle 5"/>
          <p:cNvSpPr/>
          <p:nvPr/>
        </p:nvSpPr>
        <p:spPr>
          <a:xfrm>
            <a:off x="4905596" y="2996952"/>
            <a:ext cx="1674186" cy="20882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b="1" dirty="0" smtClean="0">
                <a:solidFill>
                  <a:prstClr val="black"/>
                </a:solidFill>
                <a:latin typeface="Segoe Print" pitchFamily="2" charset="0"/>
              </a:rPr>
              <a:t>18</a:t>
            </a:r>
            <a:endParaRPr lang="en-GB" sz="8000" b="1" dirty="0">
              <a:solidFill>
                <a:prstClr val="black"/>
              </a:solidFill>
              <a:latin typeface="Segoe Print" pitchFamily="2" charset="0"/>
            </a:endParaRPr>
          </a:p>
        </p:txBody>
      </p:sp>
      <p:pic>
        <p:nvPicPr>
          <p:cNvPr id="8" name="Picture 7" descr="C:\Users\Roger.Bird\Desktop\Big Maths Characters 2013\Squigglewort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7498" y="4869160"/>
            <a:ext cx="1787990" cy="16862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Roger.Bird\Desktop\Big Maths Characters 2013\Pi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0348" y="4535518"/>
            <a:ext cx="1232078" cy="2322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2478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909887682"/>
              </p:ext>
            </p:extLst>
          </p:nvPr>
        </p:nvGraphicFramePr>
        <p:xfrm>
          <a:off x="1277635" y="476928"/>
          <a:ext cx="6490280" cy="5784643"/>
        </p:xfrm>
        <a:graphic>
          <a:graphicData uri="http://schemas.openxmlformats.org/drawingml/2006/table">
            <a:tbl>
              <a:tblPr firstRow="1" bandRow="1">
                <a:tableStyleId>{5C22544A-7EE6-4342-B048-85BDC9FD1C3A}</a:tableStyleId>
              </a:tblPr>
              <a:tblGrid>
                <a:gridCol w="3245140"/>
                <a:gridCol w="3245140"/>
              </a:tblGrid>
              <a:tr h="1656184">
                <a:tc>
                  <a:txBody>
                    <a:bodyPr/>
                    <a:lstStyle/>
                    <a:p>
                      <a:pPr algn="ctr"/>
                      <a:r>
                        <a:rPr lang="en-GB" sz="6600" dirty="0" smtClean="0">
                          <a:solidFill>
                            <a:schemeClr val="tx1"/>
                          </a:solidFill>
                          <a:latin typeface="Segoe Print" pitchFamily="2" charset="0"/>
                        </a:rPr>
                        <a:t>A</a:t>
                      </a:r>
                      <a:endParaRPr lang="en-GB" sz="6600" dirty="0">
                        <a:solidFill>
                          <a:schemeClr val="tx1"/>
                        </a:solidFill>
                        <a:latin typeface="Segoe Print" pitchFamily="2" charset="0"/>
                      </a:endParaRPr>
                    </a:p>
                  </a:txBody>
                  <a:tcPr marL="68580" marR="68580" anchor="ctr">
                    <a:lnL w="12700" cmpd="sng">
                      <a:noFill/>
                    </a:lnL>
                    <a:lnR w="381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600" dirty="0" smtClean="0">
                          <a:solidFill>
                            <a:schemeClr val="tx1"/>
                          </a:solidFill>
                          <a:latin typeface="Segoe Print" pitchFamily="2" charset="0"/>
                        </a:rPr>
                        <a:t>B</a:t>
                      </a:r>
                      <a:endParaRPr lang="en-GB" sz="6600" dirty="0">
                        <a:solidFill>
                          <a:schemeClr val="tx1"/>
                        </a:solidFill>
                        <a:latin typeface="Segoe Print" pitchFamily="2" charset="0"/>
                      </a:endParaRPr>
                    </a:p>
                  </a:txBody>
                  <a:tcPr marL="68580" marR="68580" anchor="ctr">
                    <a:lnL w="381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r h="4128459">
                <a:tc>
                  <a:txBody>
                    <a:bodyPr/>
                    <a:lstStyle/>
                    <a:p>
                      <a:pPr algn="ctr"/>
                      <a:r>
                        <a:rPr lang="en-GB" sz="7200" dirty="0" smtClean="0">
                          <a:latin typeface="Segoe Print" pitchFamily="2" charset="0"/>
                        </a:rPr>
                        <a:t>Half of </a:t>
                      </a:r>
                      <a:r>
                        <a:rPr lang="en-GB" sz="11500" dirty="0" smtClean="0">
                          <a:latin typeface="Segoe Print" pitchFamily="2" charset="0"/>
                        </a:rPr>
                        <a:t>14</a:t>
                      </a:r>
                      <a:endParaRPr lang="en-GB" sz="11500" dirty="0">
                        <a:latin typeface="Segoe Print" pitchFamily="2" charset="0"/>
                      </a:endParaRPr>
                    </a:p>
                  </a:txBody>
                  <a:tcPr marL="68580" marR="68580">
                    <a:lnL w="12700" cmpd="sng">
                      <a:noFill/>
                    </a:lnL>
                    <a:lnR w="381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en-GB" sz="7200" dirty="0" smtClean="0">
                          <a:latin typeface="Segoe Print" pitchFamily="2" charset="0"/>
                        </a:rPr>
                        <a:t>Half of </a:t>
                      </a:r>
                      <a:r>
                        <a:rPr lang="en-GB" sz="10400" dirty="0" smtClean="0">
                          <a:latin typeface="Segoe Print" pitchFamily="2" charset="0"/>
                        </a:rPr>
                        <a:t>16</a:t>
                      </a:r>
                    </a:p>
                    <a:p>
                      <a:endParaRPr lang="en-GB" dirty="0"/>
                    </a:p>
                  </a:txBody>
                  <a:tcPr marL="68580" marR="68580">
                    <a:lnL w="381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pic>
        <p:nvPicPr>
          <p:cNvPr id="6" name="Picture 5" descr="C:\Users\Roger.Bird\Desktop\Big Maths Characters 2013\Squigglewort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7498" y="4869160"/>
            <a:ext cx="1787990" cy="16862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Roger.Bird\Desktop\Big Maths Characters 2013\Pi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0348" y="4535518"/>
            <a:ext cx="1232078" cy="2322482"/>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4517994" y="1268760"/>
            <a:ext cx="0" cy="396044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9131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682" y="692696"/>
            <a:ext cx="6141662" cy="5184576"/>
          </a:xfrm>
          <a:prstGeom prst="rect">
            <a:avLst/>
          </a:prstGeom>
        </p:spPr>
      </p:pic>
      <p:sp>
        <p:nvSpPr>
          <p:cNvPr id="2" name="Rectangle 1"/>
          <p:cNvSpPr/>
          <p:nvPr/>
        </p:nvSpPr>
        <p:spPr>
          <a:xfrm>
            <a:off x="2532425" y="2996952"/>
            <a:ext cx="1674186" cy="20882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b="1" dirty="0" smtClean="0">
                <a:solidFill>
                  <a:prstClr val="black"/>
                </a:solidFill>
                <a:latin typeface="Segoe Print" pitchFamily="2" charset="0"/>
              </a:rPr>
              <a:t>7</a:t>
            </a:r>
            <a:endParaRPr lang="en-GB" sz="9600" b="1" dirty="0">
              <a:solidFill>
                <a:prstClr val="black"/>
              </a:solidFill>
              <a:latin typeface="Segoe Print" pitchFamily="2" charset="0"/>
            </a:endParaRPr>
          </a:p>
        </p:txBody>
      </p:sp>
      <p:sp>
        <p:nvSpPr>
          <p:cNvPr id="6" name="Rectangle 5"/>
          <p:cNvSpPr/>
          <p:nvPr/>
        </p:nvSpPr>
        <p:spPr>
          <a:xfrm>
            <a:off x="4905596" y="2996952"/>
            <a:ext cx="1674186" cy="20882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b="1" dirty="0" smtClean="0">
                <a:solidFill>
                  <a:prstClr val="black"/>
                </a:solidFill>
                <a:latin typeface="Segoe Print" pitchFamily="2" charset="0"/>
              </a:rPr>
              <a:t>8</a:t>
            </a:r>
            <a:endParaRPr lang="en-GB" sz="9600" b="1" dirty="0">
              <a:solidFill>
                <a:prstClr val="black"/>
              </a:solidFill>
              <a:latin typeface="Segoe Print" pitchFamily="2" charset="0"/>
            </a:endParaRPr>
          </a:p>
        </p:txBody>
      </p:sp>
      <p:pic>
        <p:nvPicPr>
          <p:cNvPr id="8" name="Picture 7" descr="C:\Users\Roger.Bird\Desktop\Big Maths Characters 2013\Squigglewort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7498" y="4869160"/>
            <a:ext cx="1787990" cy="16862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Roger.Bird\Desktop\Big Maths Characters 2013\Pi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0348" y="4535518"/>
            <a:ext cx="1232078" cy="2322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780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rPr>
              <a:t>Main aims of Big Maths</a:t>
            </a:r>
            <a:endParaRPr lang="en-GB" dirty="0">
              <a:solidFill>
                <a:srgbClr val="0070C0"/>
              </a:solidFill>
            </a:endParaRPr>
          </a:p>
        </p:txBody>
      </p:sp>
      <p:sp>
        <p:nvSpPr>
          <p:cNvPr id="3" name="Content Placeholder 2"/>
          <p:cNvSpPr>
            <a:spLocks noGrp="1"/>
          </p:cNvSpPr>
          <p:nvPr>
            <p:ph idx="1"/>
          </p:nvPr>
        </p:nvSpPr>
        <p:spPr/>
        <p:txBody>
          <a:bodyPr/>
          <a:lstStyle/>
          <a:p>
            <a:r>
              <a:rPr lang="en-GB" dirty="0">
                <a:solidFill>
                  <a:srgbClr val="002060"/>
                </a:solidFill>
              </a:rPr>
              <a:t>t</a:t>
            </a:r>
            <a:r>
              <a:rPr lang="en-GB" dirty="0" smtClean="0">
                <a:solidFill>
                  <a:srgbClr val="002060"/>
                </a:solidFill>
              </a:rPr>
              <a:t>o enable children to recall key facts instantaneously</a:t>
            </a:r>
          </a:p>
          <a:p>
            <a:r>
              <a:rPr lang="en-GB" dirty="0" smtClean="0">
                <a:solidFill>
                  <a:srgbClr val="002060"/>
                </a:solidFill>
              </a:rPr>
              <a:t>to enable children to tackle more complex problems because they know the basics</a:t>
            </a:r>
          </a:p>
          <a:p>
            <a:r>
              <a:rPr lang="en-GB" dirty="0" smtClean="0">
                <a:solidFill>
                  <a:srgbClr val="002060"/>
                </a:solidFill>
              </a:rPr>
              <a:t>to give children confidence</a:t>
            </a:r>
          </a:p>
          <a:p>
            <a:endParaRPr lang="en-GB" dirty="0" smtClean="0"/>
          </a:p>
          <a:p>
            <a:pPr marL="0" indent="0">
              <a:buNone/>
            </a:pPr>
            <a:endParaRPr lang="en-GB" dirty="0" smtClean="0"/>
          </a:p>
        </p:txBody>
      </p:sp>
      <p:pic>
        <p:nvPicPr>
          <p:cNvPr id="4" name="Picture 5" descr="C:\Users\Roger.Bird\Desktop\Big Maths Characters 2013\Squigglewort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30" y="4149080"/>
            <a:ext cx="1873670" cy="1767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0515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146504357"/>
              </p:ext>
            </p:extLst>
          </p:nvPr>
        </p:nvGraphicFramePr>
        <p:xfrm>
          <a:off x="934735" y="462386"/>
          <a:ext cx="7252004" cy="5724102"/>
        </p:xfrm>
        <a:graphic>
          <a:graphicData uri="http://schemas.openxmlformats.org/drawingml/2006/table">
            <a:tbl>
              <a:tblPr firstRow="1" bandRow="1">
                <a:tableStyleId>{5C22544A-7EE6-4342-B048-85BDC9FD1C3A}</a:tableStyleId>
              </a:tblPr>
              <a:tblGrid>
                <a:gridCol w="3626002"/>
                <a:gridCol w="3626002"/>
              </a:tblGrid>
              <a:tr h="1638851">
                <a:tc>
                  <a:txBody>
                    <a:bodyPr/>
                    <a:lstStyle/>
                    <a:p>
                      <a:pPr algn="ctr"/>
                      <a:r>
                        <a:rPr lang="en-GB" sz="6600" dirty="0" smtClean="0">
                          <a:solidFill>
                            <a:schemeClr val="tx1"/>
                          </a:solidFill>
                          <a:latin typeface="Segoe Print" pitchFamily="2" charset="0"/>
                        </a:rPr>
                        <a:t>A</a:t>
                      </a:r>
                      <a:endParaRPr lang="en-GB" sz="6600" dirty="0">
                        <a:solidFill>
                          <a:schemeClr val="tx1"/>
                        </a:solidFill>
                        <a:latin typeface="Segoe Print" pitchFamily="2" charset="0"/>
                      </a:endParaRPr>
                    </a:p>
                  </a:txBody>
                  <a:tcPr marL="68580" marR="68580" anchor="ctr">
                    <a:lnL w="12700" cmpd="sng">
                      <a:noFill/>
                    </a:lnL>
                    <a:lnR w="381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600" dirty="0" smtClean="0">
                          <a:solidFill>
                            <a:schemeClr val="tx1"/>
                          </a:solidFill>
                          <a:latin typeface="Segoe Print" pitchFamily="2" charset="0"/>
                        </a:rPr>
                        <a:t>B</a:t>
                      </a:r>
                      <a:endParaRPr lang="en-GB" sz="6600" dirty="0">
                        <a:solidFill>
                          <a:schemeClr val="tx1"/>
                        </a:solidFill>
                        <a:latin typeface="Segoe Print" pitchFamily="2" charset="0"/>
                      </a:endParaRPr>
                    </a:p>
                  </a:txBody>
                  <a:tcPr marL="68580" marR="68580" anchor="ctr">
                    <a:lnL w="381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r h="4085251">
                <a:tc>
                  <a:txBody>
                    <a:bodyPr/>
                    <a:lstStyle/>
                    <a:p>
                      <a:pPr algn="ctr"/>
                      <a:endParaRPr lang="en-GB" sz="2800" dirty="0" smtClean="0">
                        <a:latin typeface="Segoe Print" pitchFamily="2" charset="0"/>
                      </a:endParaRPr>
                    </a:p>
                    <a:p>
                      <a:pPr algn="ctr"/>
                      <a:r>
                        <a:rPr lang="en-GB" sz="7200" dirty="0" smtClean="0">
                          <a:latin typeface="Segoe Print" pitchFamily="2" charset="0"/>
                        </a:rPr>
                        <a:t>60+60</a:t>
                      </a:r>
                      <a:endParaRPr lang="en-GB" sz="7200" dirty="0">
                        <a:latin typeface="Segoe Print" pitchFamily="2" charset="0"/>
                      </a:endParaRPr>
                    </a:p>
                  </a:txBody>
                  <a:tcPr marL="68580" marR="68580">
                    <a:lnL w="12700" cmpd="sng">
                      <a:noFill/>
                    </a:lnL>
                    <a:lnR w="381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2800" dirty="0" smtClean="0">
                        <a:latin typeface="Segoe Print" pitchFamily="2"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5400" dirty="0" smtClean="0">
                          <a:latin typeface="Segoe Print" pitchFamily="2" charset="0"/>
                        </a:rPr>
                        <a:t>800+800</a:t>
                      </a:r>
                    </a:p>
                    <a:p>
                      <a:endParaRPr lang="en-GB" dirty="0"/>
                    </a:p>
                  </a:txBody>
                  <a:tcPr marL="68580" marR="68580">
                    <a:lnL w="381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pic>
        <p:nvPicPr>
          <p:cNvPr id="6" name="Picture 5" descr="C:\Users\Roger.Bird\Desktop\Big Maths Characters 2013\Squigglewort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4584992"/>
            <a:ext cx="1787990" cy="16862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Roger.Bird\Desktop\Big Maths Characters 2013\Pi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0348" y="4550032"/>
            <a:ext cx="1232078" cy="2322482"/>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ular Callout 1"/>
          <p:cNvSpPr/>
          <p:nvPr/>
        </p:nvSpPr>
        <p:spPr>
          <a:xfrm>
            <a:off x="4409990" y="5010885"/>
            <a:ext cx="1962217" cy="1561430"/>
          </a:xfrm>
          <a:prstGeom prst="wedgeRoundRectCallout">
            <a:avLst>
              <a:gd name="adj1" fmla="val 70116"/>
              <a:gd name="adj2" fmla="val -25205"/>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000" dirty="0">
                <a:solidFill>
                  <a:prstClr val="black"/>
                </a:solidFill>
                <a:latin typeface="Segoe Print" panose="02000600000000000000" pitchFamily="2" charset="0"/>
              </a:rPr>
              <a:t>This is </a:t>
            </a:r>
          </a:p>
          <a:p>
            <a:pPr algn="ctr"/>
            <a:r>
              <a:rPr lang="en-GB" sz="2000" dirty="0">
                <a:solidFill>
                  <a:prstClr val="black"/>
                </a:solidFill>
                <a:latin typeface="Segoe Print" panose="02000600000000000000" pitchFamily="2" charset="0"/>
              </a:rPr>
              <a:t>more challenging!</a:t>
            </a:r>
          </a:p>
        </p:txBody>
      </p:sp>
      <p:sp>
        <p:nvSpPr>
          <p:cNvPr id="9" name="Rounded Rectangular Callout 8"/>
          <p:cNvSpPr/>
          <p:nvPr/>
        </p:nvSpPr>
        <p:spPr>
          <a:xfrm>
            <a:off x="2603773" y="4005318"/>
            <a:ext cx="1806337" cy="1643895"/>
          </a:xfrm>
          <a:prstGeom prst="wedgeRoundRectCallout">
            <a:avLst>
              <a:gd name="adj1" fmla="val -76563"/>
              <a:gd name="adj2" fmla="val -9007"/>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000" dirty="0">
                <a:solidFill>
                  <a:prstClr val="black"/>
                </a:solidFill>
                <a:latin typeface="Segoe Print" panose="02000600000000000000" pitchFamily="2" charset="0"/>
              </a:rPr>
              <a:t>Changing the ‘thing’!</a:t>
            </a:r>
          </a:p>
        </p:txBody>
      </p:sp>
      <p:cxnSp>
        <p:nvCxnSpPr>
          <p:cNvPr id="10" name="Straight Connector 9"/>
          <p:cNvCxnSpPr/>
          <p:nvPr/>
        </p:nvCxnSpPr>
        <p:spPr>
          <a:xfrm>
            <a:off x="4414996" y="1050445"/>
            <a:ext cx="0" cy="396044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17710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682" y="692696"/>
            <a:ext cx="6141662" cy="5184576"/>
          </a:xfrm>
          <a:prstGeom prst="rect">
            <a:avLst/>
          </a:prstGeom>
        </p:spPr>
      </p:pic>
      <p:sp>
        <p:nvSpPr>
          <p:cNvPr id="2" name="Rectangle 1"/>
          <p:cNvSpPr/>
          <p:nvPr/>
        </p:nvSpPr>
        <p:spPr>
          <a:xfrm>
            <a:off x="2411888" y="3003011"/>
            <a:ext cx="2052227" cy="20882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smtClean="0">
                <a:solidFill>
                  <a:prstClr val="black"/>
                </a:solidFill>
                <a:latin typeface="Segoe Print" pitchFamily="2" charset="0"/>
              </a:rPr>
              <a:t>120</a:t>
            </a:r>
            <a:endParaRPr lang="en-GB" sz="6600" b="1" dirty="0">
              <a:solidFill>
                <a:prstClr val="black"/>
              </a:solidFill>
              <a:latin typeface="Segoe Print" pitchFamily="2" charset="0"/>
            </a:endParaRPr>
          </a:p>
        </p:txBody>
      </p:sp>
      <p:sp>
        <p:nvSpPr>
          <p:cNvPr id="6" name="Rectangle 5"/>
          <p:cNvSpPr/>
          <p:nvPr/>
        </p:nvSpPr>
        <p:spPr>
          <a:xfrm>
            <a:off x="4464066" y="3003011"/>
            <a:ext cx="2235677" cy="2088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prstClr val="black"/>
                </a:solidFill>
                <a:latin typeface="Segoe Print" pitchFamily="2" charset="0"/>
              </a:rPr>
              <a:t>1600</a:t>
            </a:r>
            <a:endParaRPr lang="en-GB" sz="5400" b="1" dirty="0">
              <a:solidFill>
                <a:prstClr val="black"/>
              </a:solidFill>
              <a:latin typeface="Segoe Print" pitchFamily="2" charset="0"/>
            </a:endParaRPr>
          </a:p>
        </p:txBody>
      </p:sp>
      <p:pic>
        <p:nvPicPr>
          <p:cNvPr id="8" name="Picture 7" descr="C:\Users\Roger.Bird\Desktop\Big Maths Characters 2013\Squigglewort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7498" y="4869160"/>
            <a:ext cx="1787990" cy="16862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Roger.Bird\Desktop\Big Maths Characters 2013\Pi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0348" y="4535518"/>
            <a:ext cx="1232078" cy="2322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7203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solidFill>
                  <a:srgbClr val="002060"/>
                </a:solidFill>
              </a:rPr>
              <a:t>Things you can do at home to help your child learn their Learn Its</a:t>
            </a:r>
            <a:endParaRPr lang="en-GB" sz="3200" dirty="0">
              <a:solidFill>
                <a:srgbClr val="002060"/>
              </a:solidFill>
            </a:endParaRPr>
          </a:p>
        </p:txBody>
      </p:sp>
      <p:sp>
        <p:nvSpPr>
          <p:cNvPr id="3" name="Content Placeholder 2"/>
          <p:cNvSpPr>
            <a:spLocks noGrp="1"/>
          </p:cNvSpPr>
          <p:nvPr>
            <p:ph idx="1"/>
          </p:nvPr>
        </p:nvSpPr>
        <p:spPr/>
        <p:txBody>
          <a:bodyPr>
            <a:normAutofit fontScale="85000" lnSpcReduction="10000"/>
          </a:bodyPr>
          <a:lstStyle/>
          <a:p>
            <a:r>
              <a:rPr lang="en-GB" dirty="0" smtClean="0">
                <a:solidFill>
                  <a:srgbClr val="002060"/>
                </a:solidFill>
              </a:rPr>
              <a:t>bat your child a number in the car</a:t>
            </a:r>
          </a:p>
          <a:p>
            <a:r>
              <a:rPr lang="en-GB" dirty="0">
                <a:solidFill>
                  <a:srgbClr val="002060"/>
                </a:solidFill>
              </a:rPr>
              <a:t>a</a:t>
            </a:r>
            <a:r>
              <a:rPr lang="en-GB" dirty="0" smtClean="0">
                <a:solidFill>
                  <a:srgbClr val="002060"/>
                </a:solidFill>
              </a:rPr>
              <a:t>sk them what the switcher number sentence is</a:t>
            </a:r>
          </a:p>
          <a:p>
            <a:r>
              <a:rPr lang="en-GB" dirty="0" smtClean="0">
                <a:solidFill>
                  <a:srgbClr val="002060"/>
                </a:solidFill>
              </a:rPr>
              <a:t>play number games, where children have to give the score ‘answer’ quickly</a:t>
            </a:r>
          </a:p>
          <a:p>
            <a:r>
              <a:rPr lang="en-GB" dirty="0" smtClean="0">
                <a:solidFill>
                  <a:srgbClr val="002060"/>
                </a:solidFill>
              </a:rPr>
              <a:t>give them time on the internet to play quick fire games</a:t>
            </a:r>
          </a:p>
          <a:p>
            <a:r>
              <a:rPr lang="en-GB" dirty="0" smtClean="0">
                <a:solidFill>
                  <a:srgbClr val="002060"/>
                </a:solidFill>
              </a:rPr>
              <a:t>let them budget in Home Bargains. How much change will they get?</a:t>
            </a:r>
          </a:p>
          <a:p>
            <a:r>
              <a:rPr lang="en-GB" dirty="0" smtClean="0">
                <a:solidFill>
                  <a:srgbClr val="002060"/>
                </a:solidFill>
              </a:rPr>
              <a:t>challenge them to count backwards and forwards without making mistakes.  Can they beat you?</a:t>
            </a:r>
          </a:p>
          <a:p>
            <a:r>
              <a:rPr lang="en-GB" dirty="0" smtClean="0">
                <a:solidFill>
                  <a:srgbClr val="002060"/>
                </a:solidFill>
              </a:rPr>
              <a:t>use the PowerPoints on the </a:t>
            </a:r>
            <a:r>
              <a:rPr lang="en-GB" dirty="0" err="1" smtClean="0">
                <a:solidFill>
                  <a:srgbClr val="002060"/>
                </a:solidFill>
              </a:rPr>
              <a:t>Priestthorpe</a:t>
            </a:r>
            <a:r>
              <a:rPr lang="en-GB" dirty="0" smtClean="0">
                <a:solidFill>
                  <a:srgbClr val="002060"/>
                </a:solidFill>
              </a:rPr>
              <a:t> website </a:t>
            </a:r>
          </a:p>
          <a:p>
            <a:endParaRPr lang="en-GB" dirty="0" smtClean="0"/>
          </a:p>
          <a:p>
            <a:pPr marL="0" indent="0">
              <a:buNone/>
            </a:pPr>
            <a:endParaRPr lang="en-GB" dirty="0"/>
          </a:p>
        </p:txBody>
      </p:sp>
    </p:spTree>
    <p:extLst>
      <p:ext uri="{BB962C8B-B14F-4D97-AF65-F5344CB8AC3E}">
        <p14:creationId xmlns:p14="http://schemas.microsoft.com/office/powerpoint/2010/main" val="17882245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2" y="620688"/>
            <a:ext cx="8136904" cy="3528392"/>
          </a:xfrm>
        </p:spPr>
        <p:txBody>
          <a:bodyPr>
            <a:normAutofit fontScale="90000"/>
          </a:bodyPr>
          <a:lstStyle/>
          <a:p>
            <a:r>
              <a:rPr lang="en-GB" sz="11500" b="1" dirty="0" smtClean="0">
                <a:latin typeface="Segoe Print" pitchFamily="2" charset="0"/>
              </a:rPr>
              <a:t>Its Nothing New</a:t>
            </a:r>
            <a:endParaRPr lang="en-GB" sz="11500" b="1" dirty="0">
              <a:solidFill>
                <a:schemeClr val="tx1"/>
              </a:solidFill>
              <a:effectLst/>
              <a:latin typeface="Segoe Print" pitchFamily="2" charset="0"/>
            </a:endParaRPr>
          </a:p>
        </p:txBody>
      </p:sp>
      <p:grpSp>
        <p:nvGrpSpPr>
          <p:cNvPr id="9" name="Group 8"/>
          <p:cNvGrpSpPr/>
          <p:nvPr/>
        </p:nvGrpSpPr>
        <p:grpSpPr>
          <a:xfrm rot="21224608">
            <a:off x="4860023" y="4831703"/>
            <a:ext cx="1784907" cy="1751755"/>
            <a:chOff x="337037" y="4581128"/>
            <a:chExt cx="2016224" cy="1978775"/>
          </a:xfrm>
        </p:grpSpPr>
        <p:sp>
          <p:nvSpPr>
            <p:cNvPr id="10" name="Rounded Rectangle 9"/>
            <p:cNvSpPr/>
            <p:nvPr/>
          </p:nvSpPr>
          <p:spPr bwMode="auto">
            <a:xfrm>
              <a:off x="337037" y="4903719"/>
              <a:ext cx="2016224" cy="1656184"/>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GB" sz="2000" b="1" dirty="0">
                  <a:solidFill>
                    <a:prstClr val="black"/>
                  </a:solidFill>
                  <a:latin typeface="Segoe Print" pitchFamily="2" charset="0"/>
                </a:rPr>
                <a:t>It’s Nothing New</a:t>
              </a:r>
            </a:p>
          </p:txBody>
        </p:sp>
        <p:sp>
          <p:nvSpPr>
            <p:cNvPr id="11" name="Rectangle 10"/>
            <p:cNvSpPr/>
            <p:nvPr/>
          </p:nvSpPr>
          <p:spPr bwMode="auto">
            <a:xfrm>
              <a:off x="1115616" y="4581128"/>
              <a:ext cx="576064" cy="576064"/>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GB" sz="3200" b="1" dirty="0">
                  <a:solidFill>
                    <a:prstClr val="black"/>
                  </a:solidFill>
                  <a:latin typeface="Segoe Print" pitchFamily="2" charset="0"/>
                </a:rPr>
                <a:t>I</a:t>
              </a:r>
            </a:p>
          </p:txBody>
        </p:sp>
      </p:grpSp>
      <p:sp>
        <p:nvSpPr>
          <p:cNvPr id="3" name="Rounded Rectangular Callout 2"/>
          <p:cNvSpPr/>
          <p:nvPr/>
        </p:nvSpPr>
        <p:spPr>
          <a:xfrm>
            <a:off x="2488027" y="3895764"/>
            <a:ext cx="2232248" cy="1368152"/>
          </a:xfrm>
          <a:prstGeom prst="wedgeRoundRectCallout">
            <a:avLst>
              <a:gd name="adj1" fmla="val -68739"/>
              <a:gd name="adj2" fmla="val 25118"/>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3200" b="1" dirty="0">
                <a:solidFill>
                  <a:prstClr val="black"/>
                </a:solidFill>
                <a:latin typeface="Segoe Print" panose="02000600000000000000" pitchFamily="2" charset="0"/>
              </a:rPr>
              <a:t>Fact Families</a:t>
            </a:r>
          </a:p>
        </p:txBody>
      </p:sp>
      <p:grpSp>
        <p:nvGrpSpPr>
          <p:cNvPr id="8" name="Group 7"/>
          <p:cNvGrpSpPr/>
          <p:nvPr/>
        </p:nvGrpSpPr>
        <p:grpSpPr>
          <a:xfrm>
            <a:off x="238276" y="2750247"/>
            <a:ext cx="1180238" cy="1219031"/>
            <a:chOff x="317701" y="2523706"/>
            <a:chExt cx="1573650" cy="1625374"/>
          </a:xfrm>
        </p:grpSpPr>
        <p:sp>
          <p:nvSpPr>
            <p:cNvPr id="13" name="Rounded Rectangular Callout 12"/>
            <p:cNvSpPr/>
            <p:nvPr/>
          </p:nvSpPr>
          <p:spPr>
            <a:xfrm>
              <a:off x="317701" y="2523706"/>
              <a:ext cx="1573650" cy="1625374"/>
            </a:xfrm>
            <a:prstGeom prst="wedgeRoundRectCallout">
              <a:avLst>
                <a:gd name="adj1" fmla="val 43031"/>
                <a:gd name="adj2" fmla="val 78559"/>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2400" b="1" dirty="0">
                  <a:solidFill>
                    <a:prstClr val="black"/>
                  </a:solidFill>
                  <a:latin typeface="Segoe Print" panose="02000600000000000000" pitchFamily="2" charset="0"/>
                </a:rPr>
                <a:t>Step</a:t>
              </a:r>
            </a:p>
            <a:p>
              <a:pPr algn="ctr"/>
              <a:endParaRPr lang="en-GB" sz="2400" dirty="0">
                <a:solidFill>
                  <a:prstClr val="black"/>
                </a:solidFill>
                <a:latin typeface="Segoe Print" panose="02000600000000000000" pitchFamily="2" charset="0"/>
              </a:endParaRPr>
            </a:p>
            <a:p>
              <a:pPr algn="ctr"/>
              <a:endParaRPr lang="en-GB" sz="2400" dirty="0">
                <a:solidFill>
                  <a:prstClr val="black"/>
                </a:solidFill>
                <a:latin typeface="Segoe Print" panose="02000600000000000000" pitchFamily="2" charset="0"/>
              </a:endParaRPr>
            </a:p>
          </p:txBody>
        </p:sp>
        <p:sp>
          <p:nvSpPr>
            <p:cNvPr id="14" name="Oval 13"/>
            <p:cNvSpPr/>
            <p:nvPr/>
          </p:nvSpPr>
          <p:spPr bwMode="auto">
            <a:xfrm>
              <a:off x="707108" y="3179761"/>
              <a:ext cx="794835" cy="792088"/>
            </a:xfrm>
            <a:prstGeom prst="ellipse">
              <a:avLst/>
            </a:prstGeom>
            <a:gradFill rotWithShape="1">
              <a:gsLst>
                <a:gs pos="0">
                  <a:srgbClr val="A04DA3">
                    <a:shade val="51000"/>
                    <a:satMod val="130000"/>
                  </a:srgbClr>
                </a:gs>
                <a:gs pos="80000">
                  <a:srgbClr val="A04DA3">
                    <a:shade val="93000"/>
                    <a:satMod val="130000"/>
                  </a:srgbClr>
                </a:gs>
                <a:gs pos="100000">
                  <a:srgbClr val="A04DA3">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68580" tIns="34290" rIns="68580" bIns="34290" numCol="1" rtlCol="0" anchor="ctr" anchorCtr="0" compatLnSpc="1">
              <a:prstTxWarp prst="textNoShape">
                <a:avLst/>
              </a:prstTxWarp>
            </a:bodyPr>
            <a:lstStyle/>
            <a:p>
              <a:pPr algn="ctr" eaLnBrk="0" fontAlgn="base" hangingPunct="0">
                <a:spcBef>
                  <a:spcPct val="0"/>
                </a:spcBef>
                <a:spcAft>
                  <a:spcPct val="0"/>
                </a:spcAft>
                <a:defRPr/>
              </a:pPr>
              <a:r>
                <a:rPr lang="en-GB" sz="2700" kern="0" dirty="0">
                  <a:solidFill>
                    <a:prstClr val="white"/>
                  </a:solidFill>
                  <a:latin typeface="Verdana" pitchFamily="34" charset="0"/>
                  <a:cs typeface="Arial"/>
                </a:rPr>
                <a:t>2</a:t>
              </a:r>
            </a:p>
          </p:txBody>
        </p:sp>
      </p:grpSp>
      <p:pic>
        <p:nvPicPr>
          <p:cNvPr id="15" name="Picture 3" descr="C:\Users\Roger.Bird\Desktop\Big Maths Characters 2013\Pi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5" y="4460142"/>
            <a:ext cx="1678688" cy="2373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05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p:cNvSpPr/>
          <p:nvPr/>
        </p:nvSpPr>
        <p:spPr>
          <a:xfrm>
            <a:off x="5724129" y="1045137"/>
            <a:ext cx="2736304" cy="2124361"/>
          </a:xfrm>
          <a:prstGeom prst="wedgeRoundRectCallout">
            <a:avLst>
              <a:gd name="adj1" fmla="val -49110"/>
              <a:gd name="adj2" fmla="val 83165"/>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b="1" dirty="0">
                <a:solidFill>
                  <a:prstClr val="black"/>
                </a:solidFill>
                <a:latin typeface="Segoe Print" pitchFamily="2" charset="0"/>
              </a:rPr>
              <a:t>What is the fact family?</a:t>
            </a:r>
          </a:p>
        </p:txBody>
      </p:sp>
      <p:sp>
        <p:nvSpPr>
          <p:cNvPr id="14" name="Rounded Rectangular Callout 13"/>
          <p:cNvSpPr/>
          <p:nvPr/>
        </p:nvSpPr>
        <p:spPr>
          <a:xfrm>
            <a:off x="754284" y="1911406"/>
            <a:ext cx="4249764" cy="1258091"/>
          </a:xfrm>
          <a:prstGeom prst="wedgeRoundRectCallout">
            <a:avLst>
              <a:gd name="adj1" fmla="val 37775"/>
              <a:gd name="adj2" fmla="val 98500"/>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5400" b="1" dirty="0">
                <a:solidFill>
                  <a:prstClr val="black"/>
                </a:solidFill>
                <a:latin typeface="Segoe Print" pitchFamily="2" charset="0"/>
              </a:rPr>
              <a:t>30+40=70</a:t>
            </a:r>
          </a:p>
        </p:txBody>
      </p:sp>
      <p:grpSp>
        <p:nvGrpSpPr>
          <p:cNvPr id="5" name="Group 4"/>
          <p:cNvGrpSpPr/>
          <p:nvPr/>
        </p:nvGrpSpPr>
        <p:grpSpPr>
          <a:xfrm>
            <a:off x="754284" y="3917940"/>
            <a:ext cx="2881612" cy="2571312"/>
            <a:chOff x="457200" y="4253582"/>
            <a:chExt cx="2667359" cy="2380129"/>
          </a:xfrm>
        </p:grpSpPr>
        <p:sp>
          <p:nvSpPr>
            <p:cNvPr id="2" name="Isosceles Triangle 1"/>
            <p:cNvSpPr/>
            <p:nvPr/>
          </p:nvSpPr>
          <p:spPr>
            <a:xfrm>
              <a:off x="457200" y="4253582"/>
              <a:ext cx="2667359" cy="2299447"/>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4" name="Rectangle 3"/>
            <p:cNvSpPr/>
            <p:nvPr/>
          </p:nvSpPr>
          <p:spPr>
            <a:xfrm>
              <a:off x="2186825" y="5997474"/>
              <a:ext cx="833717" cy="636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prstClr val="white"/>
                  </a:solidFill>
                  <a:latin typeface="Segoe Print" panose="02000600000000000000" pitchFamily="2" charset="0"/>
                </a:rPr>
                <a:t>4</a:t>
              </a:r>
            </a:p>
          </p:txBody>
        </p:sp>
        <p:sp>
          <p:nvSpPr>
            <p:cNvPr id="7" name="Rectangle 6"/>
            <p:cNvSpPr/>
            <p:nvPr/>
          </p:nvSpPr>
          <p:spPr>
            <a:xfrm>
              <a:off x="496979" y="5997474"/>
              <a:ext cx="833717" cy="636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prstClr val="white"/>
                  </a:solidFill>
                  <a:latin typeface="Segoe Print" panose="02000600000000000000" pitchFamily="2" charset="0"/>
                </a:rPr>
                <a:t>3</a:t>
              </a:r>
            </a:p>
          </p:txBody>
        </p:sp>
        <p:sp>
          <p:nvSpPr>
            <p:cNvPr id="8" name="Rectangle 7"/>
            <p:cNvSpPr/>
            <p:nvPr/>
          </p:nvSpPr>
          <p:spPr>
            <a:xfrm>
              <a:off x="1255936" y="4667498"/>
              <a:ext cx="984158" cy="636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prstClr val="white"/>
                  </a:solidFill>
                  <a:latin typeface="Segoe Print" panose="02000600000000000000" pitchFamily="2" charset="0"/>
                </a:rPr>
                <a:t>7</a:t>
              </a:r>
            </a:p>
          </p:txBody>
        </p:sp>
        <p:sp>
          <p:nvSpPr>
            <p:cNvPr id="9" name="Rectangle 8"/>
            <p:cNvSpPr/>
            <p:nvPr/>
          </p:nvSpPr>
          <p:spPr>
            <a:xfrm>
              <a:off x="1255936" y="5541693"/>
              <a:ext cx="1118628" cy="544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prstClr val="white"/>
                  </a:solidFill>
                  <a:latin typeface="Segoe Print" panose="02000600000000000000" pitchFamily="2" charset="0"/>
                </a:rPr>
                <a:t>+-</a:t>
              </a:r>
            </a:p>
          </p:txBody>
        </p:sp>
      </p:grpSp>
      <p:pic>
        <p:nvPicPr>
          <p:cNvPr id="11" name="Picture 5" descr="C:\Users\Roger.Bird\Desktop\Big Maths Characters 2013\Squigglewort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72" y="4145725"/>
            <a:ext cx="2341447"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03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899592" y="548898"/>
            <a:ext cx="7621582" cy="4807707"/>
            <a:chOff x="624306" y="466816"/>
            <a:chExt cx="8208912" cy="5178196"/>
          </a:xfrm>
        </p:grpSpPr>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306" y="466816"/>
              <a:ext cx="8208912" cy="5178196"/>
            </a:xfrm>
            <a:prstGeom prst="rect">
              <a:avLst/>
            </a:prstGeom>
          </p:spPr>
        </p:pic>
        <p:sp>
          <p:nvSpPr>
            <p:cNvPr id="7" name="Rectangle 6"/>
            <p:cNvSpPr/>
            <p:nvPr/>
          </p:nvSpPr>
          <p:spPr>
            <a:xfrm>
              <a:off x="1884446" y="1075694"/>
              <a:ext cx="5688632" cy="39604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solidFill>
                    <a:prstClr val="black"/>
                  </a:solidFill>
                  <a:latin typeface="Segoe Print" pitchFamily="2" charset="0"/>
                </a:rPr>
                <a:t>30+40=70</a:t>
              </a:r>
            </a:p>
            <a:p>
              <a:pPr algn="ctr"/>
              <a:r>
                <a:rPr lang="en-GB" sz="6000" b="1" dirty="0">
                  <a:solidFill>
                    <a:prstClr val="black"/>
                  </a:solidFill>
                  <a:latin typeface="Segoe Print" pitchFamily="2" charset="0"/>
                </a:rPr>
                <a:t>40+30=70</a:t>
              </a:r>
            </a:p>
            <a:p>
              <a:pPr algn="ctr"/>
              <a:r>
                <a:rPr lang="en-GB" sz="6000" b="1" dirty="0">
                  <a:solidFill>
                    <a:prstClr val="black"/>
                  </a:solidFill>
                  <a:latin typeface="Segoe Print" pitchFamily="2" charset="0"/>
                </a:rPr>
                <a:t>70-40</a:t>
              </a:r>
              <a:r>
                <a:rPr lang="en-GB" sz="6000" b="1" dirty="0">
                  <a:solidFill>
                    <a:prstClr val="black"/>
                  </a:solidFill>
                  <a:latin typeface="Segoe Print"/>
                </a:rPr>
                <a:t>=30</a:t>
              </a:r>
            </a:p>
            <a:p>
              <a:pPr algn="ctr"/>
              <a:r>
                <a:rPr lang="en-GB" sz="6000" b="1" dirty="0">
                  <a:solidFill>
                    <a:prstClr val="black"/>
                  </a:solidFill>
                  <a:latin typeface="Segoe Print" pitchFamily="2" charset="0"/>
                </a:rPr>
                <a:t>70-30=40</a:t>
              </a:r>
            </a:p>
          </p:txBody>
        </p:sp>
      </p:grpSp>
      <p:pic>
        <p:nvPicPr>
          <p:cNvPr id="12" name="Picture 11"/>
          <p:cNvPicPr>
            <a:picLocks noChangeAspect="1" noChangeArrowheads="1"/>
          </p:cNvPicPr>
          <p:nvPr/>
        </p:nvPicPr>
        <p:blipFill>
          <a:blip r:embed="rId3" cstate="print"/>
          <a:srcRect/>
          <a:stretch>
            <a:fillRect/>
          </a:stretch>
        </p:blipFill>
        <p:spPr bwMode="auto">
          <a:xfrm>
            <a:off x="230823" y="4653354"/>
            <a:ext cx="2119493" cy="2119493"/>
          </a:xfrm>
          <a:prstGeom prst="rect">
            <a:avLst/>
          </a:prstGeom>
          <a:noFill/>
          <a:ln w="9525">
            <a:noFill/>
            <a:miter lim="800000"/>
            <a:headEnd/>
            <a:tailEnd/>
          </a:ln>
          <a:effectLst/>
        </p:spPr>
      </p:pic>
      <p:pic>
        <p:nvPicPr>
          <p:cNvPr id="9" name="Picture 5" descr="C:\Users\Roger.Bird\Desktop\Big Maths Characters 2013\Squigglewort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7668" y="4974672"/>
            <a:ext cx="2341447"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7672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99594" y="764704"/>
            <a:ext cx="7392741" cy="4680520"/>
            <a:chOff x="1508681" y="1376772"/>
            <a:chExt cx="6141662" cy="3888432"/>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681" y="1376772"/>
              <a:ext cx="6141662" cy="3888432"/>
            </a:xfrm>
            <a:prstGeom prst="rect">
              <a:avLst/>
            </a:prstGeom>
          </p:spPr>
        </p:pic>
        <p:sp>
          <p:nvSpPr>
            <p:cNvPr id="2" name="Rectangle 1"/>
            <p:cNvSpPr/>
            <p:nvPr/>
          </p:nvSpPr>
          <p:spPr>
            <a:xfrm>
              <a:off x="2532425" y="3104964"/>
              <a:ext cx="1674186" cy="1566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6" name="Rectangle 5"/>
            <p:cNvSpPr/>
            <p:nvPr/>
          </p:nvSpPr>
          <p:spPr>
            <a:xfrm>
              <a:off x="4905596" y="3104964"/>
              <a:ext cx="1674186" cy="1566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grpSp>
      <p:sp>
        <p:nvSpPr>
          <p:cNvPr id="14" name="Rectangle 13"/>
          <p:cNvSpPr/>
          <p:nvPr/>
        </p:nvSpPr>
        <p:spPr bwMode="auto">
          <a:xfrm>
            <a:off x="4369545" y="2452302"/>
            <a:ext cx="3125693" cy="2437750"/>
          </a:xfrm>
          <a:prstGeom prst="rect">
            <a:avLst/>
          </a:prstGeom>
          <a:no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eaLnBrk="0" fontAlgn="base" hangingPunct="0">
              <a:lnSpc>
                <a:spcPct val="150000"/>
              </a:lnSpc>
              <a:spcBef>
                <a:spcPct val="0"/>
              </a:spcBef>
              <a:spcAft>
                <a:spcPct val="0"/>
              </a:spcAft>
            </a:pPr>
            <a:r>
              <a:rPr lang="en-GB" sz="2400" b="1" dirty="0">
                <a:solidFill>
                  <a:prstClr val="black"/>
                </a:solidFill>
                <a:latin typeface="Segoe Print" pitchFamily="2" charset="0"/>
              </a:rPr>
              <a:t>900+400=1300</a:t>
            </a:r>
          </a:p>
          <a:p>
            <a:pPr algn="ctr" eaLnBrk="0" fontAlgn="base" hangingPunct="0">
              <a:lnSpc>
                <a:spcPct val="150000"/>
              </a:lnSpc>
              <a:spcBef>
                <a:spcPct val="0"/>
              </a:spcBef>
              <a:spcAft>
                <a:spcPct val="0"/>
              </a:spcAft>
            </a:pPr>
            <a:r>
              <a:rPr lang="en-GB" sz="2400" b="1" dirty="0">
                <a:solidFill>
                  <a:prstClr val="black"/>
                </a:solidFill>
                <a:latin typeface="Segoe Print" pitchFamily="2" charset="0"/>
              </a:rPr>
              <a:t>400+900=1300</a:t>
            </a:r>
          </a:p>
          <a:p>
            <a:pPr algn="ctr" eaLnBrk="0" fontAlgn="base" hangingPunct="0">
              <a:lnSpc>
                <a:spcPct val="150000"/>
              </a:lnSpc>
              <a:spcBef>
                <a:spcPct val="0"/>
              </a:spcBef>
              <a:spcAft>
                <a:spcPct val="0"/>
              </a:spcAft>
            </a:pPr>
            <a:r>
              <a:rPr lang="en-GB" sz="2400" b="1" dirty="0">
                <a:solidFill>
                  <a:prstClr val="black"/>
                </a:solidFill>
                <a:latin typeface="Segoe Print" pitchFamily="2" charset="0"/>
              </a:rPr>
              <a:t>1300-400=900</a:t>
            </a:r>
          </a:p>
          <a:p>
            <a:pPr algn="ctr" eaLnBrk="0" fontAlgn="base" hangingPunct="0">
              <a:lnSpc>
                <a:spcPct val="150000"/>
              </a:lnSpc>
              <a:spcBef>
                <a:spcPct val="0"/>
              </a:spcBef>
              <a:spcAft>
                <a:spcPct val="0"/>
              </a:spcAft>
            </a:pPr>
            <a:r>
              <a:rPr lang="en-GB" sz="2400" b="1" dirty="0">
                <a:solidFill>
                  <a:prstClr val="black"/>
                </a:solidFill>
                <a:latin typeface="Segoe Print" pitchFamily="2" charset="0"/>
              </a:rPr>
              <a:t>1300-900=400</a:t>
            </a:r>
          </a:p>
        </p:txBody>
      </p:sp>
      <p:sp>
        <p:nvSpPr>
          <p:cNvPr id="27" name="Rectangle 26"/>
          <p:cNvSpPr/>
          <p:nvPr/>
        </p:nvSpPr>
        <p:spPr bwMode="auto">
          <a:xfrm>
            <a:off x="1576641" y="2530161"/>
            <a:ext cx="3125693" cy="2437750"/>
          </a:xfrm>
          <a:prstGeom prst="rect">
            <a:avLst/>
          </a:prstGeom>
          <a:no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eaLnBrk="0" fontAlgn="base" hangingPunct="0">
              <a:lnSpc>
                <a:spcPct val="150000"/>
              </a:lnSpc>
              <a:spcBef>
                <a:spcPct val="0"/>
              </a:spcBef>
              <a:spcAft>
                <a:spcPct val="0"/>
              </a:spcAft>
            </a:pPr>
            <a:r>
              <a:rPr lang="en-GB" sz="2400" b="1" dirty="0">
                <a:solidFill>
                  <a:prstClr val="black"/>
                </a:solidFill>
                <a:latin typeface="Segoe Print" pitchFamily="2" charset="0"/>
              </a:rPr>
              <a:t>50+60=110</a:t>
            </a:r>
          </a:p>
          <a:p>
            <a:pPr algn="ctr" eaLnBrk="0" fontAlgn="base" hangingPunct="0">
              <a:lnSpc>
                <a:spcPct val="150000"/>
              </a:lnSpc>
              <a:spcBef>
                <a:spcPct val="0"/>
              </a:spcBef>
              <a:spcAft>
                <a:spcPct val="0"/>
              </a:spcAft>
            </a:pPr>
            <a:r>
              <a:rPr lang="en-GB" sz="2400" b="1" dirty="0">
                <a:solidFill>
                  <a:prstClr val="black"/>
                </a:solidFill>
                <a:latin typeface="Segoe Print" pitchFamily="2" charset="0"/>
              </a:rPr>
              <a:t>60+50=110</a:t>
            </a:r>
          </a:p>
          <a:p>
            <a:pPr algn="ctr" eaLnBrk="0" fontAlgn="base" hangingPunct="0">
              <a:lnSpc>
                <a:spcPct val="150000"/>
              </a:lnSpc>
              <a:spcBef>
                <a:spcPct val="0"/>
              </a:spcBef>
              <a:spcAft>
                <a:spcPct val="0"/>
              </a:spcAft>
            </a:pPr>
            <a:r>
              <a:rPr lang="en-GB" sz="2400" b="1" dirty="0">
                <a:solidFill>
                  <a:prstClr val="black"/>
                </a:solidFill>
                <a:latin typeface="Segoe Print" pitchFamily="2" charset="0"/>
              </a:rPr>
              <a:t>110-50=60</a:t>
            </a:r>
          </a:p>
          <a:p>
            <a:pPr algn="ctr" eaLnBrk="0" fontAlgn="base" hangingPunct="0">
              <a:lnSpc>
                <a:spcPct val="150000"/>
              </a:lnSpc>
              <a:spcBef>
                <a:spcPct val="0"/>
              </a:spcBef>
              <a:spcAft>
                <a:spcPct val="0"/>
              </a:spcAft>
            </a:pPr>
            <a:r>
              <a:rPr lang="en-GB" sz="2400" b="1" dirty="0">
                <a:solidFill>
                  <a:prstClr val="black"/>
                </a:solidFill>
                <a:latin typeface="Segoe Print" pitchFamily="2" charset="0"/>
              </a:rPr>
              <a:t>110-60=50</a:t>
            </a:r>
          </a:p>
        </p:txBody>
      </p:sp>
      <p:pic>
        <p:nvPicPr>
          <p:cNvPr id="10" name="Picture 5" descr="C:\Users\Roger.Bird\Desktop\Big Maths Characters 2013\Squigglewort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7668" y="4974672"/>
            <a:ext cx="2341447" cy="165618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Roger.Bird\Desktop\Big Maths Characters 2013\Pi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5" y="4460142"/>
            <a:ext cx="1678688" cy="2373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1736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655678" y="836712"/>
            <a:ext cx="5855691" cy="5148572"/>
            <a:chOff x="1655676" y="836712"/>
            <a:chExt cx="5855691" cy="5148572"/>
          </a:xfrm>
        </p:grpSpPr>
        <p:sp>
          <p:nvSpPr>
            <p:cNvPr id="4" name="Isosceles Triangle 3"/>
            <p:cNvSpPr/>
            <p:nvPr/>
          </p:nvSpPr>
          <p:spPr>
            <a:xfrm>
              <a:off x="2411760" y="1484784"/>
              <a:ext cx="4343523" cy="3744416"/>
            </a:xfrm>
            <a:prstGeom prst="triangl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solidFill>
                  <a:prstClr val="white"/>
                </a:solidFill>
              </a:endParaRPr>
            </a:p>
          </p:txBody>
        </p:sp>
        <p:sp>
          <p:nvSpPr>
            <p:cNvPr id="5" name="Oval 4"/>
            <p:cNvSpPr/>
            <p:nvPr/>
          </p:nvSpPr>
          <p:spPr>
            <a:xfrm>
              <a:off x="3827437" y="836712"/>
              <a:ext cx="1512168" cy="151216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6000" b="1" dirty="0">
                  <a:solidFill>
                    <a:prstClr val="black"/>
                  </a:solidFill>
                </a:rPr>
                <a:t>12</a:t>
              </a:r>
            </a:p>
          </p:txBody>
        </p:sp>
        <p:sp>
          <p:nvSpPr>
            <p:cNvPr id="6" name="Oval 5"/>
            <p:cNvSpPr/>
            <p:nvPr/>
          </p:nvSpPr>
          <p:spPr>
            <a:xfrm>
              <a:off x="1655676" y="4473116"/>
              <a:ext cx="1512168" cy="151216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6000" b="1" dirty="0">
                  <a:solidFill>
                    <a:prstClr val="black"/>
                  </a:solidFill>
                </a:rPr>
                <a:t>4</a:t>
              </a:r>
            </a:p>
          </p:txBody>
        </p:sp>
        <p:sp>
          <p:nvSpPr>
            <p:cNvPr id="7" name="Oval 6"/>
            <p:cNvSpPr/>
            <p:nvPr/>
          </p:nvSpPr>
          <p:spPr>
            <a:xfrm>
              <a:off x="5999199" y="4473116"/>
              <a:ext cx="1512168" cy="151216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6000" b="1" dirty="0">
                  <a:solidFill>
                    <a:prstClr val="black"/>
                  </a:solidFill>
                </a:rPr>
                <a:t>8</a:t>
              </a:r>
            </a:p>
          </p:txBody>
        </p:sp>
      </p:grpSp>
      <p:sp>
        <p:nvSpPr>
          <p:cNvPr id="10" name="Rounded Rectangular Callout 9"/>
          <p:cNvSpPr/>
          <p:nvPr/>
        </p:nvSpPr>
        <p:spPr>
          <a:xfrm>
            <a:off x="6178373" y="213460"/>
            <a:ext cx="2592288" cy="1944216"/>
          </a:xfrm>
          <a:prstGeom prst="wedgeRoundRectCallout">
            <a:avLst>
              <a:gd name="adj1" fmla="val -6948"/>
              <a:gd name="adj2" fmla="val 66186"/>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200" b="1" dirty="0">
                <a:solidFill>
                  <a:prstClr val="black"/>
                </a:solidFill>
                <a:latin typeface="Segoe Print" pitchFamily="2" charset="0"/>
              </a:rPr>
              <a:t>What else do you know?</a:t>
            </a:r>
          </a:p>
        </p:txBody>
      </p:sp>
      <p:sp>
        <p:nvSpPr>
          <p:cNvPr id="12" name="Rounded Rectangular Callout 11"/>
          <p:cNvSpPr/>
          <p:nvPr/>
        </p:nvSpPr>
        <p:spPr>
          <a:xfrm>
            <a:off x="575556" y="256524"/>
            <a:ext cx="2592288" cy="1777074"/>
          </a:xfrm>
          <a:prstGeom prst="wedgeRoundRectCallout">
            <a:avLst>
              <a:gd name="adj1" fmla="val -31968"/>
              <a:gd name="adj2" fmla="val 72108"/>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200" b="1" dirty="0">
                <a:solidFill>
                  <a:prstClr val="black"/>
                </a:solidFill>
                <a:latin typeface="Segoe Print" pitchFamily="2" charset="0"/>
              </a:rPr>
              <a:t>Some outer numeracy!</a:t>
            </a:r>
          </a:p>
        </p:txBody>
      </p:sp>
      <p:sp>
        <p:nvSpPr>
          <p:cNvPr id="13" name="Rectangle 12"/>
          <p:cNvSpPr/>
          <p:nvPr/>
        </p:nvSpPr>
        <p:spPr>
          <a:xfrm>
            <a:off x="3599171" y="3356992"/>
            <a:ext cx="1968699" cy="1149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solidFill>
                  <a:prstClr val="white"/>
                </a:solidFill>
                <a:latin typeface="Segoe Print" pitchFamily="2" charset="0"/>
              </a:rPr>
              <a:t>+, </a:t>
            </a:r>
            <a:r>
              <a:rPr lang="en-GB" sz="6000" b="1" dirty="0">
                <a:solidFill>
                  <a:prstClr val="white"/>
                </a:solidFill>
                <a:latin typeface="Segoe Print"/>
              </a:rPr>
              <a:t>-</a:t>
            </a:r>
            <a:endParaRPr lang="en-GB" sz="6000" b="1" dirty="0">
              <a:solidFill>
                <a:prstClr val="white"/>
              </a:solidFill>
              <a:latin typeface="Segoe Print" pitchFamily="2" charset="0"/>
            </a:endParaRPr>
          </a:p>
        </p:txBody>
      </p:sp>
      <p:pic>
        <p:nvPicPr>
          <p:cNvPr id="16" name="Picture 5" descr="C:\Users\Roger.Bird\Desktop\Big Maths Characters 2013\Squigglewort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3980" y="2600908"/>
            <a:ext cx="2341447" cy="16561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Roger.Bird\Desktop\Big Maths Characters 2013\Pi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012" y="2570148"/>
            <a:ext cx="1678688" cy="2373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7786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655678" y="1016732"/>
            <a:ext cx="5855691" cy="5148572"/>
            <a:chOff x="1655676" y="836712"/>
            <a:chExt cx="5855691" cy="5148572"/>
          </a:xfrm>
        </p:grpSpPr>
        <p:sp>
          <p:nvSpPr>
            <p:cNvPr id="4" name="Isosceles Triangle 3"/>
            <p:cNvSpPr/>
            <p:nvPr/>
          </p:nvSpPr>
          <p:spPr>
            <a:xfrm>
              <a:off x="2411760" y="1484784"/>
              <a:ext cx="4343523" cy="3744416"/>
            </a:xfrm>
            <a:prstGeom prst="triangl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solidFill>
                  <a:prstClr val="white"/>
                </a:solidFill>
              </a:endParaRPr>
            </a:p>
          </p:txBody>
        </p:sp>
        <p:sp>
          <p:nvSpPr>
            <p:cNvPr id="5" name="Oval 4"/>
            <p:cNvSpPr/>
            <p:nvPr/>
          </p:nvSpPr>
          <p:spPr>
            <a:xfrm>
              <a:off x="3827437" y="836712"/>
              <a:ext cx="1512168" cy="151216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solidFill>
                  <a:prstClr val="black"/>
                </a:solidFill>
              </a:endParaRPr>
            </a:p>
          </p:txBody>
        </p:sp>
        <p:sp>
          <p:nvSpPr>
            <p:cNvPr id="6" name="Oval 5"/>
            <p:cNvSpPr/>
            <p:nvPr/>
          </p:nvSpPr>
          <p:spPr>
            <a:xfrm>
              <a:off x="1655676" y="4473116"/>
              <a:ext cx="1512168" cy="151216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solidFill>
                  <a:prstClr val="black"/>
                </a:solidFill>
              </a:endParaRPr>
            </a:p>
          </p:txBody>
        </p:sp>
        <p:sp>
          <p:nvSpPr>
            <p:cNvPr id="7" name="Oval 6"/>
            <p:cNvSpPr/>
            <p:nvPr/>
          </p:nvSpPr>
          <p:spPr>
            <a:xfrm>
              <a:off x="5999199" y="4473116"/>
              <a:ext cx="1512168" cy="151216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solidFill>
                  <a:prstClr val="black"/>
                </a:solidFill>
              </a:endParaRPr>
            </a:p>
          </p:txBody>
        </p:sp>
      </p:grpSp>
      <p:sp>
        <p:nvSpPr>
          <p:cNvPr id="10" name="Rounded Rectangle 9"/>
          <p:cNvSpPr/>
          <p:nvPr/>
        </p:nvSpPr>
        <p:spPr>
          <a:xfrm>
            <a:off x="7677687" y="5229418"/>
            <a:ext cx="1203814" cy="57324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prstClr val="black"/>
                </a:solidFill>
              </a:rPr>
              <a:t>sum</a:t>
            </a:r>
          </a:p>
        </p:txBody>
      </p:sp>
      <p:sp>
        <p:nvSpPr>
          <p:cNvPr id="11" name="Rounded Rectangle 10"/>
          <p:cNvSpPr/>
          <p:nvPr/>
        </p:nvSpPr>
        <p:spPr>
          <a:xfrm>
            <a:off x="3827546" y="188645"/>
            <a:ext cx="1375787" cy="57324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prstClr val="black"/>
                </a:solidFill>
              </a:rPr>
              <a:t>total</a:t>
            </a:r>
          </a:p>
        </p:txBody>
      </p:sp>
      <p:sp>
        <p:nvSpPr>
          <p:cNvPr id="12" name="Rounded Rectangle 11"/>
          <p:cNvSpPr/>
          <p:nvPr/>
        </p:nvSpPr>
        <p:spPr>
          <a:xfrm>
            <a:off x="264100" y="6038622"/>
            <a:ext cx="1368152" cy="6480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prstClr val="black"/>
                </a:solidFill>
              </a:rPr>
              <a:t>plus</a:t>
            </a:r>
            <a:endParaRPr lang="en-GB" sz="5400" b="1" dirty="0">
              <a:solidFill>
                <a:prstClr val="black"/>
              </a:solidFill>
            </a:endParaRPr>
          </a:p>
        </p:txBody>
      </p:sp>
      <p:sp>
        <p:nvSpPr>
          <p:cNvPr id="13" name="Rounded Rectangle 12"/>
          <p:cNvSpPr/>
          <p:nvPr/>
        </p:nvSpPr>
        <p:spPr>
          <a:xfrm>
            <a:off x="504431" y="3687379"/>
            <a:ext cx="1723491" cy="60169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prstClr val="black"/>
                </a:solidFill>
              </a:rPr>
              <a:t>minus</a:t>
            </a:r>
          </a:p>
        </p:txBody>
      </p:sp>
      <p:sp>
        <p:nvSpPr>
          <p:cNvPr id="14" name="Rounded Rectangle 13"/>
          <p:cNvSpPr/>
          <p:nvPr/>
        </p:nvSpPr>
        <p:spPr>
          <a:xfrm>
            <a:off x="6238336" y="334663"/>
            <a:ext cx="2350303" cy="63056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prstClr val="black"/>
                </a:solidFill>
              </a:rPr>
              <a:t>less than</a:t>
            </a:r>
          </a:p>
        </p:txBody>
      </p:sp>
      <p:sp>
        <p:nvSpPr>
          <p:cNvPr id="15" name="Rounded Rectangle 14"/>
          <p:cNvSpPr/>
          <p:nvPr/>
        </p:nvSpPr>
        <p:spPr>
          <a:xfrm>
            <a:off x="6080586" y="2763765"/>
            <a:ext cx="2665588" cy="57324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prstClr val="black"/>
                </a:solidFill>
              </a:rPr>
              <a:t>more than</a:t>
            </a:r>
          </a:p>
        </p:txBody>
      </p:sp>
      <p:sp>
        <p:nvSpPr>
          <p:cNvPr id="16" name="Rounded Rectangle 15"/>
          <p:cNvSpPr/>
          <p:nvPr/>
        </p:nvSpPr>
        <p:spPr>
          <a:xfrm>
            <a:off x="352228" y="2763765"/>
            <a:ext cx="2493614" cy="59950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prstClr val="black"/>
                </a:solidFill>
              </a:rPr>
              <a:t>take away </a:t>
            </a:r>
          </a:p>
        </p:txBody>
      </p:sp>
      <p:sp>
        <p:nvSpPr>
          <p:cNvPr id="17" name="Rounded Rectangle 16"/>
          <p:cNvSpPr/>
          <p:nvPr/>
        </p:nvSpPr>
        <p:spPr>
          <a:xfrm>
            <a:off x="3069006" y="6076254"/>
            <a:ext cx="2811190" cy="57324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prstClr val="black"/>
                </a:solidFill>
              </a:rPr>
              <a:t>taken from</a:t>
            </a:r>
          </a:p>
        </p:txBody>
      </p:sp>
      <p:sp>
        <p:nvSpPr>
          <p:cNvPr id="18" name="Rounded Rectangle 17"/>
          <p:cNvSpPr/>
          <p:nvPr/>
        </p:nvSpPr>
        <p:spPr>
          <a:xfrm>
            <a:off x="5999199" y="1461344"/>
            <a:ext cx="2694250" cy="59950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prstClr val="black"/>
                </a:solidFill>
              </a:rPr>
              <a:t>difference</a:t>
            </a:r>
          </a:p>
        </p:txBody>
      </p:sp>
      <p:sp>
        <p:nvSpPr>
          <p:cNvPr id="19" name="Rounded Rectangle 18"/>
          <p:cNvSpPr/>
          <p:nvPr/>
        </p:nvSpPr>
        <p:spPr>
          <a:xfrm>
            <a:off x="451971" y="1340768"/>
            <a:ext cx="2567737" cy="124898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prstClr val="black"/>
                </a:solidFill>
              </a:rPr>
              <a:t>subtracted from</a:t>
            </a:r>
          </a:p>
        </p:txBody>
      </p:sp>
      <p:sp>
        <p:nvSpPr>
          <p:cNvPr id="20" name="Rounded Rectangle 19"/>
          <p:cNvSpPr/>
          <p:nvPr/>
        </p:nvSpPr>
        <p:spPr>
          <a:xfrm>
            <a:off x="219755" y="335436"/>
            <a:ext cx="2292979" cy="6302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prstClr val="black"/>
                </a:solidFill>
              </a:rPr>
              <a:t>increase</a:t>
            </a:r>
          </a:p>
        </p:txBody>
      </p:sp>
      <p:sp>
        <p:nvSpPr>
          <p:cNvPr id="21" name="Rounded Rectangle 20"/>
          <p:cNvSpPr/>
          <p:nvPr/>
        </p:nvSpPr>
        <p:spPr>
          <a:xfrm>
            <a:off x="6663761" y="3687372"/>
            <a:ext cx="2292979" cy="6302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prstClr val="black"/>
                </a:solidFill>
              </a:rPr>
              <a:t>decrease</a:t>
            </a:r>
          </a:p>
        </p:txBody>
      </p:sp>
    </p:spTree>
    <p:extLst>
      <p:ext uri="{BB962C8B-B14F-4D97-AF65-F5344CB8AC3E}">
        <p14:creationId xmlns:p14="http://schemas.microsoft.com/office/powerpoint/2010/main" val="481344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24306" y="466816"/>
            <a:ext cx="8208912" cy="5178196"/>
            <a:chOff x="624306" y="466816"/>
            <a:chExt cx="8208912" cy="5178196"/>
          </a:xfrm>
        </p:grpSpPr>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306" y="466816"/>
              <a:ext cx="8208912" cy="5178196"/>
            </a:xfrm>
            <a:prstGeom prst="rect">
              <a:avLst/>
            </a:prstGeom>
          </p:spPr>
        </p:pic>
        <p:sp>
          <p:nvSpPr>
            <p:cNvPr id="7" name="Rectangle 6"/>
            <p:cNvSpPr/>
            <p:nvPr/>
          </p:nvSpPr>
          <p:spPr>
            <a:xfrm>
              <a:off x="1835696" y="908720"/>
              <a:ext cx="5999922" cy="4153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3600" b="1" dirty="0">
                  <a:solidFill>
                    <a:prstClr val="black"/>
                  </a:solidFill>
                  <a:latin typeface="Segoe Print" pitchFamily="2" charset="0"/>
                </a:rPr>
                <a:t>The total of 4 </a:t>
              </a:r>
              <a:br>
                <a:rPr lang="en-GB" sz="3600" b="1" dirty="0">
                  <a:solidFill>
                    <a:prstClr val="black"/>
                  </a:solidFill>
                  <a:latin typeface="Segoe Print" pitchFamily="2" charset="0"/>
                </a:rPr>
              </a:br>
              <a:r>
                <a:rPr lang="en-GB" sz="3600" b="1" dirty="0">
                  <a:solidFill>
                    <a:prstClr val="black"/>
                  </a:solidFill>
                  <a:latin typeface="Segoe Print" pitchFamily="2" charset="0"/>
                </a:rPr>
                <a:t>and 8 is 12</a:t>
              </a:r>
            </a:p>
            <a:p>
              <a:pPr algn="ctr">
                <a:lnSpc>
                  <a:spcPct val="150000"/>
                </a:lnSpc>
              </a:pPr>
              <a:r>
                <a:rPr lang="en-GB" sz="3600" b="1" dirty="0">
                  <a:solidFill>
                    <a:prstClr val="black"/>
                  </a:solidFill>
                  <a:latin typeface="Segoe Print" pitchFamily="2" charset="0"/>
                </a:rPr>
                <a:t>12 take away 4 is 8</a:t>
              </a:r>
            </a:p>
            <a:p>
              <a:pPr algn="ctr">
                <a:lnSpc>
                  <a:spcPct val="150000"/>
                </a:lnSpc>
              </a:pPr>
              <a:r>
                <a:rPr lang="en-GB" sz="3600" b="1" dirty="0">
                  <a:solidFill>
                    <a:prstClr val="black"/>
                  </a:solidFill>
                  <a:latin typeface="Segoe Print" pitchFamily="2" charset="0"/>
                </a:rPr>
                <a:t>The difference between 120 and 40 is 80</a:t>
              </a:r>
            </a:p>
          </p:txBody>
        </p:sp>
      </p:grpSp>
      <p:pic>
        <p:nvPicPr>
          <p:cNvPr id="9" name="Picture 5" descr="C:\Users\Roger.Bird\Desktop\Big Maths Characters 2013\Squigglewort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7668" y="4974672"/>
            <a:ext cx="2341447" cy="16561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Roger.Bird\Desktop\Big Maths Characters 2013\Pi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5" y="4460142"/>
            <a:ext cx="1678688" cy="2373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9302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70C0"/>
                </a:solidFill>
              </a:rPr>
              <a:t>4 components of our Big Maths sessions</a:t>
            </a:r>
            <a:endParaRPr lang="en-GB" dirty="0">
              <a:solidFill>
                <a:srgbClr val="0070C0"/>
              </a:solidFill>
            </a:endParaRPr>
          </a:p>
        </p:txBody>
      </p:sp>
      <p:sp>
        <p:nvSpPr>
          <p:cNvPr id="3" name="Content Placeholder 2"/>
          <p:cNvSpPr>
            <a:spLocks noGrp="1"/>
          </p:cNvSpPr>
          <p:nvPr>
            <p:ph idx="1"/>
          </p:nvPr>
        </p:nvSpPr>
        <p:spPr/>
        <p:txBody>
          <a:bodyPr/>
          <a:lstStyle/>
          <a:p>
            <a:r>
              <a:rPr lang="en-GB" dirty="0" smtClean="0">
                <a:solidFill>
                  <a:srgbClr val="FF0000"/>
                </a:solidFill>
              </a:rPr>
              <a:t>C</a:t>
            </a:r>
            <a:r>
              <a:rPr lang="en-GB" dirty="0" smtClean="0">
                <a:solidFill>
                  <a:srgbClr val="002060"/>
                </a:solidFill>
              </a:rPr>
              <a:t>LIC – Counting</a:t>
            </a:r>
          </a:p>
          <a:p>
            <a:r>
              <a:rPr lang="en-GB" dirty="0" smtClean="0">
                <a:solidFill>
                  <a:srgbClr val="002060"/>
                </a:solidFill>
              </a:rPr>
              <a:t>C</a:t>
            </a:r>
            <a:r>
              <a:rPr lang="en-GB" dirty="0" smtClean="0">
                <a:solidFill>
                  <a:srgbClr val="FF0000"/>
                </a:solidFill>
              </a:rPr>
              <a:t>L</a:t>
            </a:r>
            <a:r>
              <a:rPr lang="en-GB" dirty="0" smtClean="0">
                <a:solidFill>
                  <a:srgbClr val="002060"/>
                </a:solidFill>
              </a:rPr>
              <a:t>IC – Learn Its</a:t>
            </a:r>
          </a:p>
          <a:p>
            <a:r>
              <a:rPr lang="en-GB" dirty="0" smtClean="0">
                <a:solidFill>
                  <a:srgbClr val="002060"/>
                </a:solidFill>
              </a:rPr>
              <a:t>CL</a:t>
            </a:r>
            <a:r>
              <a:rPr lang="en-GB" dirty="0" smtClean="0">
                <a:solidFill>
                  <a:srgbClr val="FF0000"/>
                </a:solidFill>
              </a:rPr>
              <a:t>I</a:t>
            </a:r>
            <a:r>
              <a:rPr lang="en-GB" dirty="0" smtClean="0">
                <a:solidFill>
                  <a:srgbClr val="002060"/>
                </a:solidFill>
              </a:rPr>
              <a:t>C – It’s Nothing New</a:t>
            </a:r>
          </a:p>
          <a:p>
            <a:r>
              <a:rPr lang="en-GB" dirty="0" smtClean="0">
                <a:solidFill>
                  <a:srgbClr val="002060"/>
                </a:solidFill>
              </a:rPr>
              <a:t>CLI</a:t>
            </a:r>
            <a:r>
              <a:rPr lang="en-GB" dirty="0" smtClean="0">
                <a:solidFill>
                  <a:srgbClr val="FF0000"/>
                </a:solidFill>
              </a:rPr>
              <a:t>C </a:t>
            </a:r>
            <a:r>
              <a:rPr lang="en-GB" dirty="0" smtClean="0">
                <a:solidFill>
                  <a:srgbClr val="002060"/>
                </a:solidFill>
              </a:rPr>
              <a:t>– Calculations</a:t>
            </a:r>
          </a:p>
          <a:p>
            <a:pPr marL="0" indent="0">
              <a:buNone/>
            </a:pPr>
            <a:endParaRPr lang="en-GB" dirty="0">
              <a:solidFill>
                <a:srgbClr val="002060"/>
              </a:solidFill>
            </a:endParaRPr>
          </a:p>
          <a:p>
            <a:pPr marL="0" indent="0">
              <a:buNone/>
            </a:pPr>
            <a:r>
              <a:rPr lang="en-GB" dirty="0" smtClean="0">
                <a:solidFill>
                  <a:srgbClr val="002060"/>
                </a:solidFill>
              </a:rPr>
              <a:t>Each section takes approximately 5 minutes</a:t>
            </a:r>
            <a:endParaRPr lang="en-GB" dirty="0">
              <a:solidFill>
                <a:srgbClr val="002060"/>
              </a:solidFill>
            </a:endParaRPr>
          </a:p>
        </p:txBody>
      </p:sp>
      <p:pic>
        <p:nvPicPr>
          <p:cNvPr id="4" name="Picture 4" descr="C:\Users\Roger.Bird\Desktop\Big Maths Characters 2013\Count_Fourway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5" y="1557238"/>
            <a:ext cx="1408574" cy="265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1539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24306" y="466816"/>
            <a:ext cx="8208912" cy="5178196"/>
            <a:chOff x="624306" y="466816"/>
            <a:chExt cx="8208912" cy="5178196"/>
          </a:xfrm>
        </p:grpSpPr>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306" y="466816"/>
              <a:ext cx="8208912" cy="5178196"/>
            </a:xfrm>
            <a:prstGeom prst="rect">
              <a:avLst/>
            </a:prstGeom>
          </p:spPr>
        </p:pic>
        <p:sp>
          <p:nvSpPr>
            <p:cNvPr id="7" name="Rectangle 6"/>
            <p:cNvSpPr/>
            <p:nvPr/>
          </p:nvSpPr>
          <p:spPr>
            <a:xfrm>
              <a:off x="1846794" y="1075694"/>
              <a:ext cx="5976664" cy="3960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4000" b="1" dirty="0">
                  <a:solidFill>
                    <a:prstClr val="black"/>
                  </a:solidFill>
                  <a:latin typeface="Segoe Print" pitchFamily="2" charset="0"/>
                </a:rPr>
                <a:t>£40+£80=£120</a:t>
              </a:r>
            </a:p>
            <a:p>
              <a:pPr algn="ctr">
                <a:lnSpc>
                  <a:spcPct val="150000"/>
                </a:lnSpc>
              </a:pPr>
              <a:r>
                <a:rPr lang="en-GB" sz="4000" b="1" dirty="0">
                  <a:solidFill>
                    <a:prstClr val="black"/>
                  </a:solidFill>
                  <a:latin typeface="Segoe Print" pitchFamily="2" charset="0"/>
                </a:rPr>
                <a:t>8Kg+4Kg=12Kg</a:t>
              </a:r>
            </a:p>
            <a:p>
              <a:pPr algn="ctr">
                <a:lnSpc>
                  <a:spcPct val="150000"/>
                </a:lnSpc>
              </a:pPr>
              <a:r>
                <a:rPr lang="en-GB" sz="4000" b="1" dirty="0">
                  <a:solidFill>
                    <a:prstClr val="black"/>
                  </a:solidFill>
                  <a:latin typeface="Segoe Print" pitchFamily="2" charset="0"/>
                </a:rPr>
                <a:t>120cm</a:t>
              </a:r>
              <a:r>
                <a:rPr lang="en-GB" sz="4000" b="1" dirty="0">
                  <a:solidFill>
                    <a:prstClr val="black"/>
                  </a:solidFill>
                  <a:latin typeface="Segoe Print"/>
                </a:rPr>
                <a:t>-40cm=80cm</a:t>
              </a:r>
              <a:endParaRPr lang="en-GB" sz="4000" b="1" dirty="0">
                <a:solidFill>
                  <a:prstClr val="black"/>
                </a:solidFill>
                <a:latin typeface="Segoe Print" pitchFamily="2" charset="0"/>
              </a:endParaRPr>
            </a:p>
          </p:txBody>
        </p:sp>
      </p:grpSp>
      <p:pic>
        <p:nvPicPr>
          <p:cNvPr id="9" name="Picture 5" descr="C:\Users\Roger.Bird\Desktop\Big Maths Characters 2013\Squigglewort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7668" y="4974672"/>
            <a:ext cx="2341447" cy="16561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Roger.Bird\Desktop\Big Maths Characters 2013\Pi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5" y="4460142"/>
            <a:ext cx="1678688" cy="2373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9761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Roger.Bird\Desktop\Big Maths Characters 2013\Pi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310" y="4365104"/>
            <a:ext cx="1232078" cy="2322482"/>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a:xfrm>
            <a:off x="2123728" y="3140968"/>
            <a:ext cx="3103710" cy="2088232"/>
          </a:xfrm>
          <a:prstGeom prst="wedgeRoundRectCallout">
            <a:avLst>
              <a:gd name="adj1" fmla="val -69843"/>
              <a:gd name="adj2" fmla="val 24376"/>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3200" b="1" dirty="0">
                <a:solidFill>
                  <a:prstClr val="black"/>
                </a:solidFill>
                <a:latin typeface="Segoe Print" panose="02000600000000000000" pitchFamily="2" charset="0"/>
              </a:rPr>
              <a:t>How many more </a:t>
            </a:r>
            <a:r>
              <a:rPr lang="en-GB" sz="3200" dirty="0">
                <a:solidFill>
                  <a:prstClr val="black"/>
                </a:solidFill>
                <a:latin typeface="Segoe Print" panose="02000600000000000000" pitchFamily="2" charset="0"/>
              </a:rPr>
              <a:t>to make </a:t>
            </a:r>
            <a:r>
              <a:rPr lang="en-GB" sz="3200" b="1" dirty="0">
                <a:solidFill>
                  <a:prstClr val="black"/>
                </a:solidFill>
                <a:latin typeface="Segoe Print" panose="02000600000000000000" pitchFamily="2" charset="0"/>
              </a:rPr>
              <a:t>ten</a:t>
            </a:r>
            <a:r>
              <a:rPr lang="en-GB" sz="3200" dirty="0">
                <a:solidFill>
                  <a:prstClr val="black"/>
                </a:solidFill>
                <a:latin typeface="Segoe Print" panose="02000600000000000000" pitchFamily="2" charset="0"/>
              </a:rPr>
              <a:t>?</a:t>
            </a:r>
          </a:p>
        </p:txBody>
      </p:sp>
      <p:pic>
        <p:nvPicPr>
          <p:cNvPr id="12" name="Picture 5" descr="C:\Users\Roger.Bird\Desktop\Big Maths Characters 2013\Squigglewort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5" y="671302"/>
            <a:ext cx="1787990" cy="1686274"/>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ular Callout 12"/>
          <p:cNvSpPr/>
          <p:nvPr/>
        </p:nvSpPr>
        <p:spPr>
          <a:xfrm>
            <a:off x="1187624" y="404664"/>
            <a:ext cx="4308119" cy="2329136"/>
          </a:xfrm>
          <a:prstGeom prst="wedgeRoundRectCallout">
            <a:avLst>
              <a:gd name="adj1" fmla="val 70853"/>
              <a:gd name="adj2" fmla="val 2235"/>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3600" b="1" dirty="0" smtClean="0">
                <a:solidFill>
                  <a:prstClr val="black"/>
                </a:solidFill>
                <a:latin typeface="Segoe Print" panose="02000600000000000000" pitchFamily="2" charset="0"/>
              </a:rPr>
              <a:t>Jigsaw Numbers</a:t>
            </a:r>
          </a:p>
          <a:p>
            <a:pPr algn="ctr"/>
            <a:r>
              <a:rPr lang="en-GB" sz="3200" dirty="0" smtClean="0">
                <a:solidFill>
                  <a:prstClr val="black"/>
                </a:solidFill>
                <a:latin typeface="Segoe Print" panose="02000600000000000000" pitchFamily="2" charset="0"/>
              </a:rPr>
              <a:t>What </a:t>
            </a:r>
            <a:r>
              <a:rPr lang="en-GB" sz="3200" dirty="0">
                <a:solidFill>
                  <a:prstClr val="black"/>
                </a:solidFill>
                <a:latin typeface="Segoe Print" panose="02000600000000000000" pitchFamily="2" charset="0"/>
              </a:rPr>
              <a:t>is the missing piece to </a:t>
            </a:r>
            <a:r>
              <a:rPr lang="en-GB" sz="3200" b="1" dirty="0">
                <a:solidFill>
                  <a:prstClr val="black"/>
                </a:solidFill>
                <a:latin typeface="Segoe Print" panose="02000600000000000000" pitchFamily="2" charset="0"/>
              </a:rPr>
              <a:t>ten</a:t>
            </a:r>
            <a:r>
              <a:rPr lang="en-GB" sz="3200" dirty="0">
                <a:solidFill>
                  <a:prstClr val="black"/>
                </a:solidFill>
                <a:latin typeface="Segoe Print" panose="02000600000000000000" pitchFamily="2" charset="0"/>
              </a:rPr>
              <a:t>?</a:t>
            </a:r>
          </a:p>
        </p:txBody>
      </p:sp>
      <p:sp>
        <p:nvSpPr>
          <p:cNvPr id="2" name="Rounded Rectangle 1"/>
          <p:cNvSpPr/>
          <p:nvPr/>
        </p:nvSpPr>
        <p:spPr>
          <a:xfrm rot="363884">
            <a:off x="5407757" y="2849771"/>
            <a:ext cx="2230449" cy="353159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900" b="1" dirty="0">
                <a:solidFill>
                  <a:prstClr val="black"/>
                </a:solidFill>
              </a:rPr>
              <a:t>8</a:t>
            </a:r>
          </a:p>
        </p:txBody>
      </p:sp>
    </p:spTree>
    <p:extLst>
      <p:ext uri="{BB962C8B-B14F-4D97-AF65-F5344CB8AC3E}">
        <p14:creationId xmlns:p14="http://schemas.microsoft.com/office/powerpoint/2010/main" val="262091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F8F8F8"/>
        </a:solidFill>
        <a:effectLst/>
      </p:bgPr>
    </p:bg>
    <p:spTree>
      <p:nvGrpSpPr>
        <p:cNvPr id="1" name=""/>
        <p:cNvGrpSpPr/>
        <p:nvPr/>
      </p:nvGrpSpPr>
      <p:grpSpPr>
        <a:xfrm>
          <a:off x="0" y="0"/>
          <a:ext cx="0" cy="0"/>
          <a:chOff x="0" y="0"/>
          <a:chExt cx="0" cy="0"/>
        </a:xfrm>
      </p:grpSpPr>
      <p:pic>
        <p:nvPicPr>
          <p:cNvPr id="3074" name="Picture 2" descr="Image result for num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520" y="1073036"/>
            <a:ext cx="8598960" cy="415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8758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611230" y="466816"/>
            <a:ext cx="6156684" cy="5178196"/>
            <a:chOff x="624306" y="466816"/>
            <a:chExt cx="8208912" cy="5178196"/>
          </a:xfrm>
        </p:grpSpPr>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306" y="466816"/>
              <a:ext cx="8208912" cy="5178196"/>
            </a:xfrm>
            <a:prstGeom prst="rect">
              <a:avLst/>
            </a:prstGeom>
          </p:spPr>
        </p:pic>
        <p:sp>
          <p:nvSpPr>
            <p:cNvPr id="7" name="Rectangle 6"/>
            <p:cNvSpPr/>
            <p:nvPr/>
          </p:nvSpPr>
          <p:spPr>
            <a:xfrm>
              <a:off x="1884446" y="1075694"/>
              <a:ext cx="5688632" cy="39604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900" b="1" dirty="0">
                  <a:solidFill>
                    <a:prstClr val="black"/>
                  </a:solidFill>
                  <a:latin typeface="Segoe Print" pitchFamily="2" charset="0"/>
                </a:rPr>
                <a:t>2</a:t>
              </a:r>
            </a:p>
          </p:txBody>
        </p:sp>
      </p:grpSp>
      <p:pic>
        <p:nvPicPr>
          <p:cNvPr id="9" name="Picture 8" descr="C:\Users\Roger.Bird\Desktop\Big Maths Characters 2013\Squigglewort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7498" y="4869160"/>
            <a:ext cx="1787990" cy="16862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Roger.Bird\Desktop\Big Maths Characters 2013\Pi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0348" y="4535518"/>
            <a:ext cx="1232078" cy="2322482"/>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ular Callout 1"/>
          <p:cNvSpPr/>
          <p:nvPr/>
        </p:nvSpPr>
        <p:spPr>
          <a:xfrm>
            <a:off x="971689" y="2358871"/>
            <a:ext cx="2551153" cy="1872208"/>
          </a:xfrm>
          <a:prstGeom prst="wedgeRoundRectCallout">
            <a:avLst>
              <a:gd name="adj1" fmla="val -18762"/>
              <a:gd name="adj2" fmla="val 64156"/>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4000" dirty="0">
                <a:solidFill>
                  <a:prstClr val="black"/>
                </a:solidFill>
                <a:latin typeface="Segoe Print" panose="02000600000000000000" pitchFamily="2" charset="0"/>
              </a:rPr>
              <a:t>Because 8+</a:t>
            </a:r>
            <a:r>
              <a:rPr lang="en-GB" sz="4000" b="1" dirty="0">
                <a:solidFill>
                  <a:prstClr val="black"/>
                </a:solidFill>
                <a:latin typeface="Segoe Print" panose="02000600000000000000" pitchFamily="2" charset="0"/>
              </a:rPr>
              <a:t>2</a:t>
            </a:r>
            <a:r>
              <a:rPr lang="en-GB" sz="4000" dirty="0">
                <a:solidFill>
                  <a:prstClr val="black"/>
                </a:solidFill>
                <a:latin typeface="Segoe Print" panose="02000600000000000000" pitchFamily="2" charset="0"/>
              </a:rPr>
              <a:t>=10</a:t>
            </a:r>
          </a:p>
        </p:txBody>
      </p:sp>
      <p:sp>
        <p:nvSpPr>
          <p:cNvPr id="11" name="Rounded Rectangular Callout 10"/>
          <p:cNvSpPr/>
          <p:nvPr/>
        </p:nvSpPr>
        <p:spPr>
          <a:xfrm>
            <a:off x="2987913" y="4655874"/>
            <a:ext cx="2780467" cy="1872208"/>
          </a:xfrm>
          <a:prstGeom prst="wedgeRoundRectCallout">
            <a:avLst>
              <a:gd name="adj1" fmla="val 65095"/>
              <a:gd name="adj2" fmla="val -12003"/>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4000" dirty="0">
                <a:solidFill>
                  <a:prstClr val="black"/>
                </a:solidFill>
                <a:latin typeface="Segoe Print" panose="02000600000000000000" pitchFamily="2" charset="0"/>
              </a:rPr>
              <a:t>And </a:t>
            </a:r>
            <a:r>
              <a:rPr lang="en-GB" sz="4000" b="1" dirty="0">
                <a:solidFill>
                  <a:prstClr val="black"/>
                </a:solidFill>
                <a:latin typeface="Segoe Print" panose="02000600000000000000" pitchFamily="2" charset="0"/>
              </a:rPr>
              <a:t>2</a:t>
            </a:r>
            <a:r>
              <a:rPr lang="en-GB" sz="4000" dirty="0">
                <a:solidFill>
                  <a:prstClr val="black"/>
                </a:solidFill>
                <a:latin typeface="Segoe Print" panose="02000600000000000000" pitchFamily="2" charset="0"/>
              </a:rPr>
              <a:t>+8=10</a:t>
            </a:r>
          </a:p>
        </p:txBody>
      </p:sp>
    </p:spTree>
    <p:extLst>
      <p:ext uri="{BB962C8B-B14F-4D97-AF65-F5344CB8AC3E}">
        <p14:creationId xmlns:p14="http://schemas.microsoft.com/office/powerpoint/2010/main" val="140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Roger.Bird\Desktop\Big Maths Characters 2013\Pi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348" y="4535518"/>
            <a:ext cx="1232078" cy="2322482"/>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a:xfrm>
            <a:off x="2267745" y="3140968"/>
            <a:ext cx="2628292" cy="2088232"/>
          </a:xfrm>
          <a:prstGeom prst="wedgeRoundRectCallout">
            <a:avLst>
              <a:gd name="adj1" fmla="val -69843"/>
              <a:gd name="adj2" fmla="val 24376"/>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3200" b="1" dirty="0">
                <a:solidFill>
                  <a:prstClr val="black"/>
                </a:solidFill>
                <a:latin typeface="Segoe Print" panose="02000600000000000000" pitchFamily="2" charset="0"/>
              </a:rPr>
              <a:t>How many more </a:t>
            </a:r>
            <a:r>
              <a:rPr lang="en-GB" sz="3200" dirty="0">
                <a:solidFill>
                  <a:prstClr val="black"/>
                </a:solidFill>
                <a:latin typeface="Segoe Print" panose="02000600000000000000" pitchFamily="2" charset="0"/>
              </a:rPr>
              <a:t>to make </a:t>
            </a:r>
            <a:r>
              <a:rPr lang="en-GB" sz="3200" b="1" dirty="0">
                <a:solidFill>
                  <a:prstClr val="black"/>
                </a:solidFill>
                <a:latin typeface="Segoe Print" panose="02000600000000000000" pitchFamily="2" charset="0"/>
              </a:rPr>
              <a:t>20</a:t>
            </a:r>
            <a:r>
              <a:rPr lang="en-GB" sz="3200" dirty="0">
                <a:solidFill>
                  <a:prstClr val="black"/>
                </a:solidFill>
                <a:latin typeface="Segoe Print" panose="02000600000000000000" pitchFamily="2" charset="0"/>
              </a:rPr>
              <a:t>?</a:t>
            </a:r>
          </a:p>
        </p:txBody>
      </p:sp>
      <p:pic>
        <p:nvPicPr>
          <p:cNvPr id="12" name="Picture 5" descr="C:\Users\Roger.Bird\Desktop\Big Maths Characters 2013\Squigglewort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5" y="671302"/>
            <a:ext cx="1787990" cy="1686274"/>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ular Callout 12"/>
          <p:cNvSpPr/>
          <p:nvPr/>
        </p:nvSpPr>
        <p:spPr>
          <a:xfrm>
            <a:off x="1691681" y="414311"/>
            <a:ext cx="3810048" cy="2200256"/>
          </a:xfrm>
          <a:prstGeom prst="wedgeRoundRectCallout">
            <a:avLst>
              <a:gd name="adj1" fmla="val 70853"/>
              <a:gd name="adj2" fmla="val 2235"/>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3200" dirty="0">
                <a:solidFill>
                  <a:prstClr val="black"/>
                </a:solidFill>
                <a:latin typeface="Segoe Print" panose="02000600000000000000" pitchFamily="2" charset="0"/>
              </a:rPr>
              <a:t>What is the missing piece to the</a:t>
            </a:r>
            <a:r>
              <a:rPr lang="en-GB" sz="3200" b="1" dirty="0">
                <a:solidFill>
                  <a:prstClr val="black"/>
                </a:solidFill>
                <a:latin typeface="Segoe Print" panose="02000600000000000000" pitchFamily="2" charset="0"/>
              </a:rPr>
              <a:t> next multiple of ten</a:t>
            </a:r>
            <a:r>
              <a:rPr lang="en-GB" sz="3200" dirty="0">
                <a:solidFill>
                  <a:prstClr val="black"/>
                </a:solidFill>
                <a:latin typeface="Segoe Print" panose="02000600000000000000" pitchFamily="2" charset="0"/>
              </a:rPr>
              <a:t>?</a:t>
            </a:r>
          </a:p>
        </p:txBody>
      </p:sp>
      <p:sp>
        <p:nvSpPr>
          <p:cNvPr id="2" name="Rounded Rectangle 1"/>
          <p:cNvSpPr/>
          <p:nvPr/>
        </p:nvSpPr>
        <p:spPr>
          <a:xfrm rot="363884">
            <a:off x="5407757" y="2849685"/>
            <a:ext cx="2230449" cy="353159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800" b="1" dirty="0">
                <a:solidFill>
                  <a:prstClr val="black"/>
                </a:solidFill>
              </a:rPr>
              <a:t>16</a:t>
            </a:r>
          </a:p>
        </p:txBody>
      </p:sp>
    </p:spTree>
    <p:extLst>
      <p:ext uri="{BB962C8B-B14F-4D97-AF65-F5344CB8AC3E}">
        <p14:creationId xmlns:p14="http://schemas.microsoft.com/office/powerpoint/2010/main" val="311750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Roger.Bird\Desktop\Big Maths Characters 2013\Pi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348" y="4535518"/>
            <a:ext cx="1232078" cy="2322482"/>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a:xfrm>
            <a:off x="2123728" y="3140968"/>
            <a:ext cx="3103710" cy="2088232"/>
          </a:xfrm>
          <a:prstGeom prst="wedgeRoundRectCallout">
            <a:avLst>
              <a:gd name="adj1" fmla="val -69843"/>
              <a:gd name="adj2" fmla="val 24376"/>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3200" b="1" dirty="0">
                <a:solidFill>
                  <a:prstClr val="black"/>
                </a:solidFill>
                <a:latin typeface="Segoe Print" panose="02000600000000000000" pitchFamily="2" charset="0"/>
              </a:rPr>
              <a:t>How many more </a:t>
            </a:r>
            <a:r>
              <a:rPr lang="en-GB" sz="3200" dirty="0">
                <a:solidFill>
                  <a:prstClr val="black"/>
                </a:solidFill>
                <a:latin typeface="Segoe Print" panose="02000600000000000000" pitchFamily="2" charset="0"/>
              </a:rPr>
              <a:t>to make </a:t>
            </a:r>
            <a:r>
              <a:rPr lang="en-GB" sz="3200" b="1" dirty="0">
                <a:solidFill>
                  <a:prstClr val="black"/>
                </a:solidFill>
                <a:latin typeface="Segoe Print" panose="02000600000000000000" pitchFamily="2" charset="0"/>
              </a:rPr>
              <a:t>100</a:t>
            </a:r>
            <a:r>
              <a:rPr lang="en-GB" sz="3200" dirty="0">
                <a:solidFill>
                  <a:prstClr val="black"/>
                </a:solidFill>
                <a:latin typeface="Segoe Print" panose="02000600000000000000" pitchFamily="2" charset="0"/>
              </a:rPr>
              <a:t>?</a:t>
            </a:r>
          </a:p>
        </p:txBody>
      </p:sp>
      <p:pic>
        <p:nvPicPr>
          <p:cNvPr id="12" name="Picture 5" descr="C:\Users\Roger.Bird\Desktop\Big Maths Characters 2013\Squigglewort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5" y="671302"/>
            <a:ext cx="1787990" cy="1686274"/>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ular Callout 12"/>
          <p:cNvSpPr/>
          <p:nvPr/>
        </p:nvSpPr>
        <p:spPr>
          <a:xfrm>
            <a:off x="2123728" y="414311"/>
            <a:ext cx="3377999" cy="2200256"/>
          </a:xfrm>
          <a:prstGeom prst="wedgeRoundRectCallout">
            <a:avLst>
              <a:gd name="adj1" fmla="val 70853"/>
              <a:gd name="adj2" fmla="val 2235"/>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3200" dirty="0">
                <a:solidFill>
                  <a:prstClr val="black"/>
                </a:solidFill>
                <a:latin typeface="Segoe Print" panose="02000600000000000000" pitchFamily="2" charset="0"/>
              </a:rPr>
              <a:t>What is the missing piece to </a:t>
            </a:r>
            <a:r>
              <a:rPr lang="en-GB" sz="3200" b="1" dirty="0">
                <a:solidFill>
                  <a:prstClr val="black"/>
                </a:solidFill>
                <a:latin typeface="Segoe Print" panose="02000600000000000000" pitchFamily="2" charset="0"/>
              </a:rPr>
              <a:t>100</a:t>
            </a:r>
            <a:r>
              <a:rPr lang="en-GB" sz="3200" dirty="0">
                <a:solidFill>
                  <a:prstClr val="black"/>
                </a:solidFill>
                <a:latin typeface="Segoe Print" panose="02000600000000000000" pitchFamily="2" charset="0"/>
              </a:rPr>
              <a:t>?</a:t>
            </a:r>
          </a:p>
        </p:txBody>
      </p:sp>
      <p:sp>
        <p:nvSpPr>
          <p:cNvPr id="2" name="Rounded Rectangle 1"/>
          <p:cNvSpPr/>
          <p:nvPr/>
        </p:nvSpPr>
        <p:spPr>
          <a:xfrm rot="363884">
            <a:off x="5407757" y="2849639"/>
            <a:ext cx="2230449" cy="353159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800" b="1" dirty="0">
                <a:solidFill>
                  <a:prstClr val="black"/>
                </a:solidFill>
              </a:rPr>
              <a:t>36</a:t>
            </a:r>
          </a:p>
        </p:txBody>
      </p:sp>
    </p:spTree>
    <p:extLst>
      <p:ext uri="{BB962C8B-B14F-4D97-AF65-F5344CB8AC3E}">
        <p14:creationId xmlns:p14="http://schemas.microsoft.com/office/powerpoint/2010/main" val="231327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l="28641" t="19846" r="14069" b="11925"/>
          <a:stretch>
            <a:fillRect/>
          </a:stretch>
        </p:blipFill>
        <p:spPr bwMode="auto">
          <a:xfrm>
            <a:off x="0" y="0"/>
            <a:ext cx="9213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77923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Roger.Bird\Desktop\Big Maths Characters 2013\Pi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348" y="4535518"/>
            <a:ext cx="1232078" cy="23224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Roger.Bird\Desktop\Big Maths Characters 2013\Squigglewort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5" y="671302"/>
            <a:ext cx="1787990" cy="1686274"/>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rot="363884">
            <a:off x="4472280" y="2800037"/>
            <a:ext cx="3168552" cy="353159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500" b="1" dirty="0">
                <a:solidFill>
                  <a:prstClr val="black"/>
                </a:solidFill>
              </a:rPr>
              <a:t>228</a:t>
            </a:r>
          </a:p>
        </p:txBody>
      </p:sp>
      <p:sp>
        <p:nvSpPr>
          <p:cNvPr id="7" name="Rounded Rectangular Callout 6"/>
          <p:cNvSpPr/>
          <p:nvPr/>
        </p:nvSpPr>
        <p:spPr>
          <a:xfrm>
            <a:off x="1475656" y="414311"/>
            <a:ext cx="4026071" cy="2200256"/>
          </a:xfrm>
          <a:prstGeom prst="wedgeRoundRectCallout">
            <a:avLst>
              <a:gd name="adj1" fmla="val 70853"/>
              <a:gd name="adj2" fmla="val 2235"/>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3200" dirty="0">
                <a:solidFill>
                  <a:prstClr val="black"/>
                </a:solidFill>
                <a:latin typeface="Segoe Print" panose="02000600000000000000" pitchFamily="2" charset="0"/>
              </a:rPr>
              <a:t>What is the missing piece to </a:t>
            </a:r>
            <a:r>
              <a:rPr lang="en-GB" sz="3200" b="1" dirty="0" smtClean="0">
                <a:solidFill>
                  <a:prstClr val="black"/>
                </a:solidFill>
                <a:latin typeface="Segoe Print" panose="02000600000000000000" pitchFamily="2" charset="0"/>
              </a:rPr>
              <a:t>1000</a:t>
            </a:r>
            <a:r>
              <a:rPr lang="en-GB" sz="3200" dirty="0" smtClean="0">
                <a:solidFill>
                  <a:prstClr val="black"/>
                </a:solidFill>
                <a:latin typeface="Segoe Print" panose="02000600000000000000" pitchFamily="2" charset="0"/>
              </a:rPr>
              <a:t>?</a:t>
            </a:r>
            <a:endParaRPr lang="en-GB" sz="3200" dirty="0">
              <a:solidFill>
                <a:prstClr val="black"/>
              </a:solidFill>
              <a:latin typeface="Segoe Print" panose="02000600000000000000" pitchFamily="2" charset="0"/>
            </a:endParaRPr>
          </a:p>
        </p:txBody>
      </p:sp>
    </p:spTree>
    <p:extLst>
      <p:ext uri="{BB962C8B-B14F-4D97-AF65-F5344CB8AC3E}">
        <p14:creationId xmlns:p14="http://schemas.microsoft.com/office/powerpoint/2010/main" val="133762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919798" y="568153"/>
            <a:ext cx="6705186" cy="5178196"/>
            <a:chOff x="624306" y="500565"/>
            <a:chExt cx="8208912" cy="5178196"/>
          </a:xfrm>
        </p:grpSpPr>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306" y="500565"/>
              <a:ext cx="8208912" cy="5178196"/>
            </a:xfrm>
            <a:prstGeom prst="rect">
              <a:avLst/>
            </a:prstGeom>
          </p:spPr>
        </p:pic>
        <p:sp>
          <p:nvSpPr>
            <p:cNvPr id="7" name="Rectangle 6"/>
            <p:cNvSpPr/>
            <p:nvPr/>
          </p:nvSpPr>
          <p:spPr>
            <a:xfrm>
              <a:off x="1633555" y="1629384"/>
              <a:ext cx="6259127" cy="22027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600" b="1" dirty="0">
                  <a:solidFill>
                    <a:prstClr val="black"/>
                  </a:solidFill>
                  <a:latin typeface="Segoe Print" pitchFamily="2" charset="0"/>
                </a:rPr>
                <a:t>772</a:t>
              </a:r>
            </a:p>
          </p:txBody>
        </p:sp>
      </p:grpSp>
      <p:pic>
        <p:nvPicPr>
          <p:cNvPr id="9" name="Picture 8" descr="C:\Users\Roger.Bird\Desktop\Big Maths Characters 2013\Squigglewort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7497" y="4920634"/>
            <a:ext cx="1787990" cy="16862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Roger.Bird\Desktop\Big Maths Characters 2013\Pi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559" y="4402391"/>
            <a:ext cx="1232078" cy="2322482"/>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ular Callout 12"/>
          <p:cNvSpPr/>
          <p:nvPr/>
        </p:nvSpPr>
        <p:spPr>
          <a:xfrm>
            <a:off x="150620" y="754118"/>
            <a:ext cx="3053228" cy="2186667"/>
          </a:xfrm>
          <a:prstGeom prst="wedgeRoundRectCallout">
            <a:avLst>
              <a:gd name="adj1" fmla="val -2538"/>
              <a:gd name="adj2" fmla="val 75267"/>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3200" dirty="0">
                <a:solidFill>
                  <a:prstClr val="black"/>
                </a:solidFill>
                <a:latin typeface="Segoe Print" panose="02000600000000000000" pitchFamily="2" charset="0"/>
              </a:rPr>
              <a:t>Because 200+</a:t>
            </a:r>
            <a:r>
              <a:rPr lang="en-GB" sz="3200" b="1" dirty="0">
                <a:solidFill>
                  <a:prstClr val="black"/>
                </a:solidFill>
                <a:latin typeface="Segoe Print" panose="02000600000000000000" pitchFamily="2" charset="0"/>
              </a:rPr>
              <a:t>700</a:t>
            </a:r>
            <a:r>
              <a:rPr lang="en-GB" sz="3200" dirty="0" smtClean="0">
                <a:solidFill>
                  <a:prstClr val="black"/>
                </a:solidFill>
                <a:latin typeface="Segoe Print" panose="02000600000000000000" pitchFamily="2" charset="0"/>
              </a:rPr>
              <a:t>=</a:t>
            </a:r>
          </a:p>
          <a:p>
            <a:pPr algn="ctr"/>
            <a:r>
              <a:rPr lang="en-GB" sz="3200" dirty="0" smtClean="0">
                <a:solidFill>
                  <a:prstClr val="black"/>
                </a:solidFill>
                <a:latin typeface="Segoe Print" panose="02000600000000000000" pitchFamily="2" charset="0"/>
              </a:rPr>
              <a:t>900</a:t>
            </a:r>
            <a:endParaRPr lang="en-GB" sz="3200" dirty="0">
              <a:solidFill>
                <a:prstClr val="black"/>
              </a:solidFill>
              <a:latin typeface="Segoe Print" panose="02000600000000000000" pitchFamily="2" charset="0"/>
            </a:endParaRPr>
          </a:p>
          <a:p>
            <a:pPr algn="ctr"/>
            <a:r>
              <a:rPr lang="en-GB" sz="3200" dirty="0">
                <a:solidFill>
                  <a:prstClr val="black"/>
                </a:solidFill>
                <a:latin typeface="Segoe Print" panose="02000600000000000000" pitchFamily="2" charset="0"/>
              </a:rPr>
              <a:t>28+</a:t>
            </a:r>
            <a:r>
              <a:rPr lang="en-GB" sz="3200" b="1" dirty="0">
                <a:solidFill>
                  <a:prstClr val="black"/>
                </a:solidFill>
                <a:latin typeface="Segoe Print" panose="02000600000000000000" pitchFamily="2" charset="0"/>
              </a:rPr>
              <a:t>72</a:t>
            </a:r>
            <a:r>
              <a:rPr lang="en-GB" sz="3200" dirty="0">
                <a:solidFill>
                  <a:prstClr val="black"/>
                </a:solidFill>
                <a:latin typeface="Segoe Print" panose="02000600000000000000" pitchFamily="2" charset="0"/>
              </a:rPr>
              <a:t>=100</a:t>
            </a:r>
          </a:p>
        </p:txBody>
      </p:sp>
    </p:spTree>
    <p:extLst>
      <p:ext uri="{BB962C8B-B14F-4D97-AF65-F5344CB8AC3E}">
        <p14:creationId xmlns:p14="http://schemas.microsoft.com/office/powerpoint/2010/main" val="301169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2564904"/>
            <a:ext cx="8229600" cy="2146250"/>
          </a:xfrm>
        </p:spPr>
        <p:txBody>
          <a:bodyPr>
            <a:normAutofit fontScale="90000"/>
          </a:bodyPr>
          <a:lstStyle/>
          <a:p>
            <a:r>
              <a:rPr lang="en-GB" dirty="0">
                <a:solidFill>
                  <a:srgbClr val="002060"/>
                </a:solidFill>
              </a:rPr>
              <a:t/>
            </a:r>
            <a:br>
              <a:rPr lang="en-GB" dirty="0">
                <a:solidFill>
                  <a:srgbClr val="002060"/>
                </a:solidFill>
              </a:rPr>
            </a:br>
            <a:r>
              <a:rPr lang="en-GB" sz="26600" dirty="0">
                <a:solidFill>
                  <a:srgbClr val="002060"/>
                </a:solidFill>
              </a:rPr>
              <a:t/>
            </a:r>
            <a:br>
              <a:rPr lang="en-GB" sz="26600" dirty="0">
                <a:solidFill>
                  <a:srgbClr val="002060"/>
                </a:solidFill>
              </a:rPr>
            </a:br>
            <a:endParaRPr lang="en-GB" sz="8900" dirty="0"/>
          </a:p>
        </p:txBody>
      </p:sp>
      <p:sp>
        <p:nvSpPr>
          <p:cNvPr id="3" name="Content Placeholder 2"/>
          <p:cNvSpPr>
            <a:spLocks noGrp="1"/>
          </p:cNvSpPr>
          <p:nvPr>
            <p:ph idx="1"/>
          </p:nvPr>
        </p:nvSpPr>
        <p:spPr/>
        <p:txBody>
          <a:bodyPr/>
          <a:lstStyle/>
          <a:p>
            <a:pPr marL="0" indent="0">
              <a:buNone/>
            </a:pPr>
            <a:r>
              <a:rPr lang="en-GB" dirty="0" smtClean="0"/>
              <a:t>If we know how to count fluently, know basic key facts without having to think, understand place value, the number system and vocabulary, we can manipulate this knowledge to solve every mathematical problem.</a:t>
            </a:r>
            <a:endParaRPr lang="en-GB" dirty="0"/>
          </a:p>
        </p:txBody>
      </p:sp>
    </p:spTree>
    <p:extLst>
      <p:ext uri="{BB962C8B-B14F-4D97-AF65-F5344CB8AC3E}">
        <p14:creationId xmlns:p14="http://schemas.microsoft.com/office/powerpoint/2010/main" val="2322883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3" descr="Screen Clipping"/>
          <p:cNvPicPr>
            <a:picLocks noChangeAspect="1"/>
          </p:cNvPicPr>
          <p:nvPr/>
        </p:nvPicPr>
        <p:blipFill>
          <a:blip r:embed="rId2"/>
          <a:srcRect/>
          <a:stretch>
            <a:fillRect/>
          </a:stretch>
        </p:blipFill>
        <p:spPr bwMode="auto">
          <a:xfrm>
            <a:off x="971550" y="190500"/>
            <a:ext cx="7056438" cy="6667500"/>
          </a:xfrm>
          <a:prstGeom prst="rect">
            <a:avLst/>
          </a:prstGeom>
          <a:noFill/>
          <a:ln w="9525">
            <a:noFill/>
            <a:miter lim="800000"/>
            <a:headEnd/>
            <a:tailEnd/>
          </a:ln>
        </p:spPr>
      </p:pic>
      <p:pic>
        <p:nvPicPr>
          <p:cNvPr id="6" name="Picture 4" descr="C:\Users\Roger.Bird\Desktop\Big Maths Characters 2013\Count_Fourways.png"/>
          <p:cNvPicPr>
            <a:picLocks noChangeAspect="1" noChangeArrowheads="1"/>
          </p:cNvPicPr>
          <p:nvPr/>
        </p:nvPicPr>
        <p:blipFill>
          <a:blip r:embed="rId3"/>
          <a:srcRect/>
          <a:stretch>
            <a:fillRect/>
          </a:stretch>
        </p:blipFill>
        <p:spPr bwMode="auto">
          <a:xfrm>
            <a:off x="7020148" y="4284663"/>
            <a:ext cx="2016125" cy="2851150"/>
          </a:xfrm>
          <a:prstGeom prst="rect">
            <a:avLst/>
          </a:prstGeom>
          <a:noFill/>
          <a:ln w="9525">
            <a:noFill/>
            <a:miter lim="800000"/>
            <a:headEnd/>
            <a:tailEnd/>
          </a:ln>
        </p:spPr>
      </p:pic>
      <p:sp>
        <p:nvSpPr>
          <p:cNvPr id="7" name="Rounded Rectangular Callout 6"/>
          <p:cNvSpPr/>
          <p:nvPr/>
        </p:nvSpPr>
        <p:spPr bwMode="auto">
          <a:xfrm>
            <a:off x="2484439" y="4510534"/>
            <a:ext cx="3816350" cy="2016125"/>
          </a:xfrm>
          <a:prstGeom prst="wedgeRoundRectCallout">
            <a:avLst>
              <a:gd name="adj1" fmla="val 70902"/>
              <a:gd name="adj2" fmla="val -16741"/>
              <a:gd name="adj3" fmla="val 16667"/>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anchor="ctr"/>
          <a:lstStyle/>
          <a:p>
            <a:pPr algn="ctr" eaLnBrk="0" fontAlgn="base" hangingPunct="0">
              <a:spcBef>
                <a:spcPct val="0"/>
              </a:spcBef>
              <a:spcAft>
                <a:spcPct val="0"/>
              </a:spcAft>
              <a:defRPr/>
            </a:pPr>
            <a:r>
              <a:rPr lang="en-GB" sz="2400" dirty="0">
                <a:solidFill>
                  <a:prstClr val="black"/>
                </a:solidFill>
                <a:latin typeface="Segoe Print" panose="02000600000000000000" pitchFamily="2" charset="0"/>
              </a:rPr>
              <a:t>Gradually slip in the word </a:t>
            </a:r>
            <a:r>
              <a:rPr lang="en-GB" sz="2400" b="1" dirty="0">
                <a:solidFill>
                  <a:prstClr val="black"/>
                </a:solidFill>
                <a:latin typeface="Segoe Print" panose="02000600000000000000" pitchFamily="2" charset="0"/>
              </a:rPr>
              <a:t>multiple</a:t>
            </a:r>
            <a:r>
              <a:rPr lang="en-GB" sz="2400" dirty="0">
                <a:solidFill>
                  <a:prstClr val="black"/>
                </a:solidFill>
                <a:latin typeface="Segoe Print" panose="02000600000000000000" pitchFamily="2" charset="0"/>
              </a:rPr>
              <a:t>, e.g. let’s count the first five multiples of 5. </a:t>
            </a:r>
          </a:p>
        </p:txBody>
      </p:sp>
      <p:sp>
        <p:nvSpPr>
          <p:cNvPr id="2" name="Rounded Rectangle 1"/>
          <p:cNvSpPr/>
          <p:nvPr/>
        </p:nvSpPr>
        <p:spPr>
          <a:xfrm>
            <a:off x="7840665" y="1882775"/>
            <a:ext cx="1079500" cy="514350"/>
          </a:xfrm>
          <a:prstGeom prst="roundRect">
            <a:avLst/>
          </a:prstGeom>
          <a:solidFill>
            <a:srgbClr val="FFCCCC"/>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prstClr val="black"/>
                </a:solidFill>
              </a:rPr>
              <a:t>I can count in 5s</a:t>
            </a:r>
          </a:p>
        </p:txBody>
      </p:sp>
      <p:sp>
        <p:nvSpPr>
          <p:cNvPr id="3" name="Oval 2"/>
          <p:cNvSpPr/>
          <p:nvPr/>
        </p:nvSpPr>
        <p:spPr>
          <a:xfrm>
            <a:off x="6804026" y="1912144"/>
            <a:ext cx="1008063" cy="4556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Tree>
    <p:extLst>
      <p:ext uri="{BB962C8B-B14F-4D97-AF65-F5344CB8AC3E}">
        <p14:creationId xmlns:p14="http://schemas.microsoft.com/office/powerpoint/2010/main" val="417259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bwMode="auto">
          <a:xfrm>
            <a:off x="4313629" y="2492896"/>
            <a:ext cx="1814696" cy="847732"/>
          </a:xfrm>
          <a:prstGeom prst="wedgeRoundRectCallout">
            <a:avLst>
              <a:gd name="adj1" fmla="val 81"/>
              <a:gd name="adj2" fmla="val 79517"/>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GB" sz="2000" b="1" dirty="0">
                <a:solidFill>
                  <a:prstClr val="black"/>
                </a:solidFill>
                <a:latin typeface="Segoe Print" panose="02000600000000000000" pitchFamily="2" charset="0"/>
              </a:rPr>
              <a:t>I know: 18+16=34</a:t>
            </a:r>
          </a:p>
        </p:txBody>
      </p:sp>
      <p:sp>
        <p:nvSpPr>
          <p:cNvPr id="8" name="Rectangle 7"/>
          <p:cNvSpPr/>
          <p:nvPr/>
        </p:nvSpPr>
        <p:spPr bwMode="auto">
          <a:xfrm>
            <a:off x="6601231" y="170803"/>
            <a:ext cx="2377633" cy="422404"/>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prstClr val="black"/>
                </a:solidFill>
                <a:latin typeface="Segoe Print" panose="02000600000000000000" pitchFamily="2" charset="0"/>
              </a:rPr>
              <a:t>It’s Nothing New!</a:t>
            </a:r>
          </a:p>
        </p:txBody>
      </p:sp>
      <p:sp>
        <p:nvSpPr>
          <p:cNvPr id="9" name="Rounded Rectangle 8"/>
          <p:cNvSpPr/>
          <p:nvPr/>
        </p:nvSpPr>
        <p:spPr bwMode="auto">
          <a:xfrm>
            <a:off x="7702302" y="890910"/>
            <a:ext cx="1224136" cy="121307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1600" b="1" dirty="0">
                <a:solidFill>
                  <a:prstClr val="black"/>
                </a:solidFill>
                <a:latin typeface="Tempus Sans ITC" pitchFamily="82" charset="0"/>
              </a:rPr>
              <a:t>18+16=34</a:t>
            </a:r>
          </a:p>
          <a:p>
            <a:pPr algn="ctr" eaLnBrk="0" fontAlgn="base" hangingPunct="0">
              <a:spcBef>
                <a:spcPct val="0"/>
              </a:spcBef>
              <a:spcAft>
                <a:spcPct val="0"/>
              </a:spcAft>
            </a:pPr>
            <a:r>
              <a:rPr lang="en-GB" sz="1600" b="1" dirty="0">
                <a:solidFill>
                  <a:prstClr val="black"/>
                </a:solidFill>
                <a:latin typeface="Tempus Sans ITC" pitchFamily="82" charset="0"/>
              </a:rPr>
              <a:t>16+18=34</a:t>
            </a:r>
          </a:p>
          <a:p>
            <a:pPr algn="ctr" eaLnBrk="0" fontAlgn="base" hangingPunct="0">
              <a:spcBef>
                <a:spcPct val="0"/>
              </a:spcBef>
              <a:spcAft>
                <a:spcPct val="0"/>
              </a:spcAft>
            </a:pPr>
            <a:r>
              <a:rPr lang="en-GB" sz="1600" b="1" dirty="0">
                <a:solidFill>
                  <a:prstClr val="black"/>
                </a:solidFill>
                <a:latin typeface="Tempus Sans ITC" pitchFamily="82" charset="0"/>
              </a:rPr>
              <a:t>34-16=18</a:t>
            </a:r>
          </a:p>
          <a:p>
            <a:pPr algn="ctr" eaLnBrk="0" fontAlgn="base" hangingPunct="0">
              <a:spcBef>
                <a:spcPct val="0"/>
              </a:spcBef>
              <a:spcAft>
                <a:spcPct val="0"/>
              </a:spcAft>
            </a:pPr>
            <a:r>
              <a:rPr lang="en-GB" sz="1600" b="1" dirty="0">
                <a:solidFill>
                  <a:prstClr val="black"/>
                </a:solidFill>
                <a:latin typeface="Tempus Sans ITC" pitchFamily="82" charset="0"/>
              </a:rPr>
              <a:t>34-18=16</a:t>
            </a:r>
          </a:p>
        </p:txBody>
      </p:sp>
      <p:sp>
        <p:nvSpPr>
          <p:cNvPr id="10" name="Rounded Rectangle 9"/>
          <p:cNvSpPr/>
          <p:nvPr/>
        </p:nvSpPr>
        <p:spPr bwMode="auto">
          <a:xfrm>
            <a:off x="4077952" y="201219"/>
            <a:ext cx="2232248" cy="391988"/>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GB" sz="1600" b="1" dirty="0">
                <a:solidFill>
                  <a:prstClr val="black"/>
                </a:solidFill>
                <a:latin typeface="Tempus Sans ITC" pitchFamily="82" charset="0"/>
              </a:rPr>
              <a:t>16000+18000=34000</a:t>
            </a:r>
          </a:p>
        </p:txBody>
      </p:sp>
      <p:sp>
        <p:nvSpPr>
          <p:cNvPr id="11" name="Rounded Rectangle 10"/>
          <p:cNvSpPr/>
          <p:nvPr/>
        </p:nvSpPr>
        <p:spPr bwMode="auto">
          <a:xfrm>
            <a:off x="5826100" y="909463"/>
            <a:ext cx="1913990" cy="1043612"/>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1600" b="1" dirty="0">
                <a:solidFill>
                  <a:prstClr val="black"/>
                </a:solidFill>
                <a:latin typeface="Tempus Sans ITC" pitchFamily="82" charset="0"/>
              </a:rPr>
              <a:t>3.4-1.6=1.8</a:t>
            </a:r>
          </a:p>
          <a:p>
            <a:pPr algn="ctr" eaLnBrk="0" fontAlgn="base" hangingPunct="0">
              <a:spcBef>
                <a:spcPct val="0"/>
              </a:spcBef>
              <a:spcAft>
                <a:spcPct val="0"/>
              </a:spcAft>
            </a:pPr>
            <a:r>
              <a:rPr lang="en-GB" sz="1600" b="1" dirty="0">
                <a:solidFill>
                  <a:prstClr val="black"/>
                </a:solidFill>
                <a:latin typeface="Tempus Sans ITC" pitchFamily="82" charset="0"/>
              </a:rPr>
              <a:t>0.34-0.16=0.18</a:t>
            </a:r>
          </a:p>
          <a:p>
            <a:pPr algn="ctr" eaLnBrk="0" fontAlgn="base" hangingPunct="0">
              <a:spcBef>
                <a:spcPct val="0"/>
              </a:spcBef>
              <a:spcAft>
                <a:spcPct val="0"/>
              </a:spcAft>
            </a:pPr>
            <a:r>
              <a:rPr lang="en-GB" sz="1600" b="1" dirty="0">
                <a:solidFill>
                  <a:prstClr val="black"/>
                </a:solidFill>
                <a:latin typeface="Tempus Sans ITC" pitchFamily="82" charset="0"/>
              </a:rPr>
              <a:t>340-160=180</a:t>
            </a:r>
          </a:p>
          <a:p>
            <a:pPr algn="ctr" eaLnBrk="0" fontAlgn="base" hangingPunct="0">
              <a:spcBef>
                <a:spcPct val="0"/>
              </a:spcBef>
              <a:spcAft>
                <a:spcPct val="0"/>
              </a:spcAft>
            </a:pPr>
            <a:r>
              <a:rPr lang="en-GB" sz="1600" b="1" dirty="0">
                <a:solidFill>
                  <a:prstClr val="black"/>
                </a:solidFill>
                <a:latin typeface="Tempus Sans ITC" pitchFamily="82" charset="0"/>
              </a:rPr>
              <a:t>3400-1600=1800</a:t>
            </a:r>
          </a:p>
        </p:txBody>
      </p:sp>
      <p:sp>
        <p:nvSpPr>
          <p:cNvPr id="12" name="Rounded Rectangle 11"/>
          <p:cNvSpPr/>
          <p:nvPr/>
        </p:nvSpPr>
        <p:spPr bwMode="auto">
          <a:xfrm>
            <a:off x="4251931" y="657624"/>
            <a:ext cx="1574168" cy="790224"/>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1600" b="1" dirty="0">
                <a:solidFill>
                  <a:prstClr val="black"/>
                </a:solidFill>
                <a:latin typeface="Tempus Sans ITC" pitchFamily="82" charset="0"/>
              </a:rPr>
              <a:t>32+36=68</a:t>
            </a:r>
          </a:p>
          <a:p>
            <a:pPr algn="ctr" eaLnBrk="0" fontAlgn="base" hangingPunct="0">
              <a:spcBef>
                <a:spcPct val="0"/>
              </a:spcBef>
              <a:spcAft>
                <a:spcPct val="0"/>
              </a:spcAft>
            </a:pPr>
            <a:r>
              <a:rPr lang="en-GB" sz="1600" b="1" dirty="0">
                <a:solidFill>
                  <a:prstClr val="black"/>
                </a:solidFill>
                <a:latin typeface="Tempus Sans ITC" pitchFamily="82" charset="0"/>
              </a:rPr>
              <a:t>320+360=680</a:t>
            </a:r>
          </a:p>
          <a:p>
            <a:pPr algn="ctr" eaLnBrk="0" fontAlgn="base" hangingPunct="0">
              <a:spcBef>
                <a:spcPct val="0"/>
              </a:spcBef>
              <a:spcAft>
                <a:spcPct val="0"/>
              </a:spcAft>
            </a:pPr>
            <a:r>
              <a:rPr lang="en-GB" sz="1600" b="1" dirty="0">
                <a:solidFill>
                  <a:prstClr val="black"/>
                </a:solidFill>
                <a:latin typeface="Tempus Sans ITC" pitchFamily="82" charset="0"/>
              </a:rPr>
              <a:t>3.2+3.6=6.8</a:t>
            </a:r>
          </a:p>
        </p:txBody>
      </p:sp>
      <p:sp>
        <p:nvSpPr>
          <p:cNvPr id="13" name="Rounded Rectangle 12"/>
          <p:cNvSpPr/>
          <p:nvPr/>
        </p:nvSpPr>
        <p:spPr bwMode="auto">
          <a:xfrm>
            <a:off x="3679440" y="1907986"/>
            <a:ext cx="2146660" cy="391988"/>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1600" b="1" dirty="0">
                <a:solidFill>
                  <a:prstClr val="black"/>
                </a:solidFill>
                <a:latin typeface="Tempus Sans ITC" pitchFamily="82" charset="0"/>
              </a:rPr>
              <a:t>3400-1600=1800</a:t>
            </a:r>
          </a:p>
        </p:txBody>
      </p:sp>
      <p:sp>
        <p:nvSpPr>
          <p:cNvPr id="15" name="Rectangle 14"/>
          <p:cNvSpPr/>
          <p:nvPr/>
        </p:nvSpPr>
        <p:spPr bwMode="auto">
          <a:xfrm>
            <a:off x="6265470" y="6291318"/>
            <a:ext cx="2771026" cy="45005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prstClr val="black"/>
                </a:solidFill>
                <a:latin typeface="Segoe Print" panose="02000600000000000000" pitchFamily="2" charset="0"/>
              </a:rPr>
              <a:t>Using key vocabulary</a:t>
            </a:r>
          </a:p>
        </p:txBody>
      </p:sp>
      <p:sp>
        <p:nvSpPr>
          <p:cNvPr id="16" name="Rounded Rectangle 15"/>
          <p:cNvSpPr/>
          <p:nvPr/>
        </p:nvSpPr>
        <p:spPr bwMode="auto">
          <a:xfrm>
            <a:off x="6267968" y="5823266"/>
            <a:ext cx="2808312" cy="414046"/>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1600" b="1" dirty="0">
                <a:solidFill>
                  <a:prstClr val="black"/>
                </a:solidFill>
                <a:latin typeface="Tempus Sans ITC" pitchFamily="82" charset="0"/>
              </a:rPr>
              <a:t>The total of 18 and 16 is 34</a:t>
            </a:r>
          </a:p>
        </p:txBody>
      </p:sp>
      <p:sp>
        <p:nvSpPr>
          <p:cNvPr id="17" name="Rounded Rectangle 16"/>
          <p:cNvSpPr/>
          <p:nvPr/>
        </p:nvSpPr>
        <p:spPr bwMode="auto">
          <a:xfrm>
            <a:off x="5308318" y="5471362"/>
            <a:ext cx="3706364" cy="361369"/>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1600" b="1" dirty="0">
                <a:solidFill>
                  <a:prstClr val="black"/>
                </a:solidFill>
                <a:latin typeface="Tempus Sans ITC" pitchFamily="82" charset="0"/>
              </a:rPr>
              <a:t>The difference between 18 and 34 is 16</a:t>
            </a:r>
          </a:p>
        </p:txBody>
      </p:sp>
      <p:sp>
        <p:nvSpPr>
          <p:cNvPr id="18" name="Rectangle 17"/>
          <p:cNvSpPr/>
          <p:nvPr/>
        </p:nvSpPr>
        <p:spPr bwMode="auto">
          <a:xfrm>
            <a:off x="204303" y="188858"/>
            <a:ext cx="1262808" cy="702269"/>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prstClr val="black"/>
                </a:solidFill>
                <a:latin typeface="Segoe Print" panose="02000600000000000000" pitchFamily="2" charset="0"/>
              </a:rPr>
              <a:t>Real life maths</a:t>
            </a:r>
          </a:p>
        </p:txBody>
      </p:sp>
      <p:sp>
        <p:nvSpPr>
          <p:cNvPr id="19" name="Rounded Rectangle 18"/>
          <p:cNvSpPr/>
          <p:nvPr/>
        </p:nvSpPr>
        <p:spPr bwMode="auto">
          <a:xfrm>
            <a:off x="77" y="1087833"/>
            <a:ext cx="3092071" cy="900338"/>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1600" b="1" dirty="0">
                <a:solidFill>
                  <a:prstClr val="black"/>
                </a:solidFill>
                <a:latin typeface="Tempus Sans ITC" pitchFamily="82" charset="0"/>
              </a:rPr>
              <a:t>An apple costs 18p and a banana costs 16p. The total cost of an apple and banana is 34p</a:t>
            </a:r>
          </a:p>
        </p:txBody>
      </p:sp>
      <p:sp>
        <p:nvSpPr>
          <p:cNvPr id="20" name="Rounded Rectangle 19"/>
          <p:cNvSpPr/>
          <p:nvPr/>
        </p:nvSpPr>
        <p:spPr bwMode="auto">
          <a:xfrm>
            <a:off x="62954" y="2103212"/>
            <a:ext cx="3163011" cy="686319"/>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1600" b="1" dirty="0">
                <a:solidFill>
                  <a:prstClr val="black"/>
                </a:solidFill>
                <a:latin typeface="Tempus Sans ITC" pitchFamily="82" charset="0"/>
              </a:rPr>
              <a:t>Mary has £3.40. She spends £1.80, so she will have £1.60 left</a:t>
            </a:r>
          </a:p>
        </p:txBody>
      </p:sp>
      <p:sp>
        <p:nvSpPr>
          <p:cNvPr id="21" name="Rounded Rectangle 20"/>
          <p:cNvSpPr/>
          <p:nvPr/>
        </p:nvSpPr>
        <p:spPr bwMode="auto">
          <a:xfrm>
            <a:off x="62955" y="5229200"/>
            <a:ext cx="1448704" cy="135015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1600" b="1" dirty="0">
                <a:solidFill>
                  <a:prstClr val="black"/>
                </a:solidFill>
                <a:latin typeface="Tempus Sans ITC" pitchFamily="82" charset="0"/>
              </a:rPr>
              <a:t>The total distance around this rectangle is 34cm</a:t>
            </a:r>
          </a:p>
        </p:txBody>
      </p:sp>
      <p:grpSp>
        <p:nvGrpSpPr>
          <p:cNvPr id="6" name="Group 24"/>
          <p:cNvGrpSpPr/>
          <p:nvPr/>
        </p:nvGrpSpPr>
        <p:grpSpPr>
          <a:xfrm>
            <a:off x="1462211" y="5257925"/>
            <a:ext cx="2212327" cy="1304899"/>
            <a:chOff x="1467111" y="5382463"/>
            <a:chExt cx="2212327" cy="1304899"/>
          </a:xfrm>
        </p:grpSpPr>
        <p:sp>
          <p:nvSpPr>
            <p:cNvPr id="22" name="Rectangle 21"/>
            <p:cNvSpPr/>
            <p:nvPr/>
          </p:nvSpPr>
          <p:spPr bwMode="auto">
            <a:xfrm>
              <a:off x="2120053" y="5787262"/>
              <a:ext cx="1559385" cy="9001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1600">
                <a:solidFill>
                  <a:prstClr val="black"/>
                </a:solidFill>
                <a:latin typeface="Tempus Sans ITC" pitchFamily="82" charset="0"/>
              </a:endParaRPr>
            </a:p>
          </p:txBody>
        </p:sp>
        <p:sp>
          <p:nvSpPr>
            <p:cNvPr id="23" name="Rectangle 22"/>
            <p:cNvSpPr/>
            <p:nvPr/>
          </p:nvSpPr>
          <p:spPr bwMode="auto">
            <a:xfrm>
              <a:off x="2619239" y="5382463"/>
              <a:ext cx="872641" cy="45005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GB" sz="1600" b="1" dirty="0">
                  <a:solidFill>
                    <a:prstClr val="black"/>
                  </a:solidFill>
                  <a:latin typeface="Tempus Sans ITC" pitchFamily="82" charset="0"/>
                </a:rPr>
                <a:t>9cm</a:t>
              </a:r>
            </a:p>
          </p:txBody>
        </p:sp>
        <p:sp>
          <p:nvSpPr>
            <p:cNvPr id="24" name="Rectangle 23"/>
            <p:cNvSpPr/>
            <p:nvPr/>
          </p:nvSpPr>
          <p:spPr bwMode="auto">
            <a:xfrm>
              <a:off x="1467111" y="6084295"/>
              <a:ext cx="872641" cy="45005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GB" sz="1600" b="1" dirty="0">
                  <a:solidFill>
                    <a:prstClr val="black"/>
                  </a:solidFill>
                  <a:latin typeface="Tempus Sans ITC" pitchFamily="82" charset="0"/>
                </a:rPr>
                <a:t>8cm</a:t>
              </a:r>
            </a:p>
          </p:txBody>
        </p:sp>
      </p:grpSp>
      <p:sp>
        <p:nvSpPr>
          <p:cNvPr id="26" name="Rounded Rectangle 25"/>
          <p:cNvSpPr/>
          <p:nvPr/>
        </p:nvSpPr>
        <p:spPr bwMode="auto">
          <a:xfrm>
            <a:off x="6601122" y="2102994"/>
            <a:ext cx="1643200" cy="1132524"/>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1600" b="1" dirty="0">
                <a:solidFill>
                  <a:prstClr val="black"/>
                </a:solidFill>
                <a:latin typeface="Tempus Sans ITC" pitchFamily="82" charset="0"/>
              </a:rPr>
              <a:t>118+16=134</a:t>
            </a:r>
          </a:p>
          <a:p>
            <a:pPr algn="ctr" eaLnBrk="0" fontAlgn="base" hangingPunct="0">
              <a:spcBef>
                <a:spcPct val="0"/>
              </a:spcBef>
              <a:spcAft>
                <a:spcPct val="0"/>
              </a:spcAft>
            </a:pPr>
            <a:r>
              <a:rPr lang="en-GB" sz="1600" b="1" dirty="0">
                <a:solidFill>
                  <a:prstClr val="black"/>
                </a:solidFill>
                <a:latin typeface="Tempus Sans ITC" pitchFamily="82" charset="0"/>
              </a:rPr>
              <a:t>16+118=134</a:t>
            </a:r>
          </a:p>
          <a:p>
            <a:pPr algn="ctr" eaLnBrk="0" fontAlgn="base" hangingPunct="0">
              <a:spcBef>
                <a:spcPct val="0"/>
              </a:spcBef>
              <a:spcAft>
                <a:spcPct val="0"/>
              </a:spcAft>
            </a:pPr>
            <a:r>
              <a:rPr lang="en-GB" sz="1600" b="1" dirty="0">
                <a:solidFill>
                  <a:prstClr val="black"/>
                </a:solidFill>
                <a:latin typeface="Tempus Sans ITC" pitchFamily="82" charset="0"/>
              </a:rPr>
              <a:t>134-16=118</a:t>
            </a:r>
          </a:p>
          <a:p>
            <a:pPr algn="ctr" eaLnBrk="0" fontAlgn="base" hangingPunct="0">
              <a:spcBef>
                <a:spcPct val="0"/>
              </a:spcBef>
              <a:spcAft>
                <a:spcPct val="0"/>
              </a:spcAft>
            </a:pPr>
            <a:r>
              <a:rPr lang="en-GB" sz="1600" b="1" dirty="0">
                <a:solidFill>
                  <a:prstClr val="black"/>
                </a:solidFill>
                <a:latin typeface="Tempus Sans ITC" pitchFamily="82" charset="0"/>
              </a:rPr>
              <a:t>134-118=16</a:t>
            </a:r>
          </a:p>
        </p:txBody>
      </p:sp>
      <p:sp>
        <p:nvSpPr>
          <p:cNvPr id="25" name="Rounded Rectangle 24"/>
          <p:cNvSpPr/>
          <p:nvPr/>
        </p:nvSpPr>
        <p:spPr bwMode="auto">
          <a:xfrm>
            <a:off x="6036780" y="5108717"/>
            <a:ext cx="2977900" cy="361369"/>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1600" b="1" dirty="0">
                <a:solidFill>
                  <a:prstClr val="black"/>
                </a:solidFill>
                <a:latin typeface="Tempus Sans ITC" pitchFamily="82" charset="0"/>
              </a:rPr>
              <a:t>The sum of 1.6 and 1.8 is 3.4</a:t>
            </a:r>
          </a:p>
        </p:txBody>
      </p:sp>
      <p:sp>
        <p:nvSpPr>
          <p:cNvPr id="27" name="Rounded Rectangle 26"/>
          <p:cNvSpPr/>
          <p:nvPr/>
        </p:nvSpPr>
        <p:spPr bwMode="auto">
          <a:xfrm>
            <a:off x="5820756" y="4725362"/>
            <a:ext cx="3215740" cy="361369"/>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1600" b="1" dirty="0">
                <a:solidFill>
                  <a:prstClr val="black"/>
                </a:solidFill>
                <a:latin typeface="Tempus Sans ITC" pitchFamily="82" charset="0"/>
              </a:rPr>
              <a:t>340 take away 160 equals  180</a:t>
            </a:r>
          </a:p>
        </p:txBody>
      </p:sp>
      <p:sp>
        <p:nvSpPr>
          <p:cNvPr id="29" name="Rounded Rectangle 28"/>
          <p:cNvSpPr/>
          <p:nvPr/>
        </p:nvSpPr>
        <p:spPr bwMode="auto">
          <a:xfrm>
            <a:off x="5220072" y="4373356"/>
            <a:ext cx="3923928" cy="361369"/>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1600" b="1" dirty="0">
                <a:solidFill>
                  <a:prstClr val="black"/>
                </a:solidFill>
                <a:latin typeface="Tempus Sans ITC" pitchFamily="82" charset="0"/>
              </a:rPr>
              <a:t>If you increase 0.18 by 0.16 you get 0.34</a:t>
            </a:r>
          </a:p>
        </p:txBody>
      </p:sp>
      <p:sp>
        <p:nvSpPr>
          <p:cNvPr id="30" name="Rounded Rectangle 29"/>
          <p:cNvSpPr/>
          <p:nvPr/>
        </p:nvSpPr>
        <p:spPr bwMode="auto">
          <a:xfrm>
            <a:off x="5820756" y="4005069"/>
            <a:ext cx="3323244" cy="361369"/>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1600" b="1" dirty="0">
                <a:solidFill>
                  <a:prstClr val="black"/>
                </a:solidFill>
                <a:latin typeface="Tempus Sans ITC" pitchFamily="82" charset="0"/>
              </a:rPr>
              <a:t>3400 minus 1800 equals 1600</a:t>
            </a:r>
          </a:p>
        </p:txBody>
      </p:sp>
      <p:sp>
        <p:nvSpPr>
          <p:cNvPr id="31" name="Rounded Rectangle 30"/>
          <p:cNvSpPr/>
          <p:nvPr/>
        </p:nvSpPr>
        <p:spPr bwMode="auto">
          <a:xfrm>
            <a:off x="6268077" y="3235736"/>
            <a:ext cx="2449151" cy="361369"/>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1600" b="1" dirty="0">
                <a:solidFill>
                  <a:prstClr val="black"/>
                </a:solidFill>
                <a:latin typeface="Tempus Sans ITC" pitchFamily="82" charset="0"/>
              </a:rPr>
              <a:t>0.016+0.018=0.034</a:t>
            </a:r>
          </a:p>
        </p:txBody>
      </p:sp>
      <p:sp>
        <p:nvSpPr>
          <p:cNvPr id="32" name="Rounded Rectangle 31"/>
          <p:cNvSpPr/>
          <p:nvPr/>
        </p:nvSpPr>
        <p:spPr bwMode="auto">
          <a:xfrm>
            <a:off x="1" y="2916762"/>
            <a:ext cx="4007438" cy="719564"/>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1600" b="1" dirty="0">
                <a:solidFill>
                  <a:prstClr val="black"/>
                </a:solidFill>
                <a:latin typeface="Tempus Sans ITC" pitchFamily="82" charset="0"/>
              </a:rPr>
              <a:t>A can of holds 340ml of cola. Jon drinks 160ml so there are 180ml left in the can. </a:t>
            </a:r>
          </a:p>
        </p:txBody>
      </p:sp>
      <p:sp>
        <p:nvSpPr>
          <p:cNvPr id="33" name="Rounded Rectangle 32"/>
          <p:cNvSpPr/>
          <p:nvPr/>
        </p:nvSpPr>
        <p:spPr bwMode="auto">
          <a:xfrm>
            <a:off x="121664" y="3627491"/>
            <a:ext cx="3658248" cy="558257"/>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1600" b="1" dirty="0">
                <a:solidFill>
                  <a:prstClr val="black"/>
                </a:solidFill>
                <a:latin typeface="Tempus Sans ITC" pitchFamily="82" charset="0"/>
              </a:rPr>
              <a:t>Rachael is 1.16m tall and Jamie is 1.18m tall. The total of their heights is 2.34m</a:t>
            </a:r>
          </a:p>
        </p:txBody>
      </p:sp>
      <p:sp>
        <p:nvSpPr>
          <p:cNvPr id="34" name="Rounded Rectangle 33"/>
          <p:cNvSpPr/>
          <p:nvPr/>
        </p:nvSpPr>
        <p:spPr bwMode="auto">
          <a:xfrm>
            <a:off x="17865" y="4406092"/>
            <a:ext cx="3989574" cy="702625"/>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1600" b="1" dirty="0">
                <a:solidFill>
                  <a:prstClr val="black"/>
                </a:solidFill>
                <a:latin typeface="Tempus Sans ITC" pitchFamily="82" charset="0"/>
              </a:rPr>
              <a:t>The weights of three parcels are 6Kg, 10Kg and 18Kg. Their total weight is 34Kg</a:t>
            </a:r>
          </a:p>
        </p:txBody>
      </p:sp>
      <p:pic>
        <p:nvPicPr>
          <p:cNvPr id="35" name="Picture 3" descr="C:\Users\Roger.Bird\Desktop\Big Maths Characters 2013\Pi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2798" y="3416202"/>
            <a:ext cx="1007440" cy="142428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Users\Roger.Bird\Desktop\Big Maths Characters 2013\Po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9642" y="5594957"/>
            <a:ext cx="909026" cy="128514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Roger.Bird\Desktop\Big Maths Characters 2013\Mull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6665" y="2169903"/>
            <a:ext cx="1040907" cy="147168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C:\Users\Roger.Bird\Desktop\Big Maths Characters 2013\Count_Fourway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50272" y="876350"/>
            <a:ext cx="936270" cy="132373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5" descr="C:\Users\Roger.Bird\Desktop\Big Maths Characters 2013\Squiggleworth.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0550" y="149498"/>
            <a:ext cx="1245416" cy="880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58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500"/>
                                        <p:tgtEl>
                                          <p:spTgt spid="6"/>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500"/>
                                        <p:tgtEl>
                                          <p:spTgt spid="2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500"/>
                                        <p:tgtEl>
                                          <p:spTgt spid="29"/>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fade">
                                      <p:cBhvr>
                                        <p:cTn id="98" dur="500"/>
                                        <p:tgtEl>
                                          <p:spTgt spid="30"/>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fade">
                                      <p:cBhvr>
                                        <p:cTn id="103" dur="500"/>
                                        <p:tgtEl>
                                          <p:spTgt spid="31"/>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500"/>
                                        <p:tgtEl>
                                          <p:spTgt spid="32"/>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fade">
                                      <p:cBhvr>
                                        <p:cTn id="113" dur="500"/>
                                        <p:tgtEl>
                                          <p:spTgt spid="33"/>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34"/>
                                        </p:tgtEl>
                                        <p:attrNameLst>
                                          <p:attrName>style.visibility</p:attrName>
                                        </p:attrNameLst>
                                      </p:cBhvr>
                                      <p:to>
                                        <p:strVal val="visible"/>
                                      </p:to>
                                    </p:set>
                                    <p:animEffect transition="in" filter="fade">
                                      <p:cBhvr>
                                        <p:cTn id="11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P spid="13" grpId="0"/>
      <p:bldP spid="15" grpId="0" animBg="1"/>
      <p:bldP spid="16" grpId="0"/>
      <p:bldP spid="17" grpId="0"/>
      <p:bldP spid="18" grpId="0" animBg="1"/>
      <p:bldP spid="19" grpId="0"/>
      <p:bldP spid="20" grpId="0"/>
      <p:bldP spid="21" grpId="0"/>
      <p:bldP spid="26" grpId="0"/>
      <p:bldP spid="25" grpId="0"/>
      <p:bldP spid="27" grpId="0"/>
      <p:bldP spid="29" grpId="0"/>
      <p:bldP spid="30" grpId="0"/>
      <p:bldP spid="31" grpId="0"/>
      <p:bldP spid="32" grpId="0"/>
      <p:bldP spid="33" grpId="0"/>
      <p:bldP spid="34"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2564904"/>
            <a:ext cx="8229600" cy="2146250"/>
          </a:xfrm>
        </p:spPr>
        <p:txBody>
          <a:bodyPr>
            <a:normAutofit fontScale="90000"/>
          </a:bodyPr>
          <a:lstStyle/>
          <a:p>
            <a:r>
              <a:rPr lang="en-GB" dirty="0">
                <a:solidFill>
                  <a:srgbClr val="002060"/>
                </a:solidFill>
              </a:rPr>
              <a:t/>
            </a:r>
            <a:br>
              <a:rPr lang="en-GB" dirty="0">
                <a:solidFill>
                  <a:srgbClr val="002060"/>
                </a:solidFill>
              </a:rPr>
            </a:br>
            <a:r>
              <a:rPr lang="en-GB" sz="26600" dirty="0">
                <a:solidFill>
                  <a:srgbClr val="002060"/>
                </a:solidFill>
              </a:rPr>
              <a:t/>
            </a:r>
            <a:br>
              <a:rPr lang="en-GB" sz="26600" dirty="0">
                <a:solidFill>
                  <a:srgbClr val="002060"/>
                </a:solidFill>
              </a:rPr>
            </a:br>
            <a:endParaRPr lang="en-GB" sz="8900" dirty="0"/>
          </a:p>
        </p:txBody>
      </p:sp>
      <p:sp>
        <p:nvSpPr>
          <p:cNvPr id="3" name="Content Placeholder 2"/>
          <p:cNvSpPr>
            <a:spLocks noGrp="1"/>
          </p:cNvSpPr>
          <p:nvPr>
            <p:ph idx="1"/>
          </p:nvPr>
        </p:nvSpPr>
        <p:spPr>
          <a:xfrm>
            <a:off x="251520" y="476672"/>
            <a:ext cx="8640960" cy="5649497"/>
          </a:xfrm>
        </p:spPr>
        <p:txBody>
          <a:bodyPr>
            <a:normAutofit fontScale="85000" lnSpcReduction="20000"/>
          </a:bodyPr>
          <a:lstStyle/>
          <a:p>
            <a:pPr marL="0" indent="0" algn="ctr">
              <a:buNone/>
            </a:pPr>
            <a:r>
              <a:rPr lang="en-GB" dirty="0" smtClean="0">
                <a:solidFill>
                  <a:srgbClr val="0070C0"/>
                </a:solidFill>
              </a:rPr>
              <a:t>Maths Homework Expectations</a:t>
            </a:r>
          </a:p>
          <a:p>
            <a:pPr marL="0" indent="0">
              <a:buNone/>
            </a:pPr>
            <a:r>
              <a:rPr lang="en-GB" sz="2800" dirty="0" smtClean="0">
                <a:solidFill>
                  <a:srgbClr val="002060"/>
                </a:solidFill>
              </a:rPr>
              <a:t>Use the four little tests at separate times of the week.</a:t>
            </a:r>
          </a:p>
          <a:p>
            <a:pPr marL="0" indent="0">
              <a:buNone/>
            </a:pPr>
            <a:r>
              <a:rPr lang="en-GB" sz="2800" dirty="0" smtClean="0">
                <a:solidFill>
                  <a:srgbClr val="002060"/>
                </a:solidFill>
              </a:rPr>
              <a:t>Don’t worry if your child does not complete the test in the time given.</a:t>
            </a:r>
          </a:p>
          <a:p>
            <a:pPr marL="0" indent="0">
              <a:buNone/>
            </a:pPr>
            <a:r>
              <a:rPr lang="en-GB" sz="2800" dirty="0" smtClean="0">
                <a:solidFill>
                  <a:srgbClr val="002060"/>
                </a:solidFill>
              </a:rPr>
              <a:t>Praise your child if they don’t use their fingers to count.</a:t>
            </a:r>
          </a:p>
          <a:p>
            <a:pPr marL="0" indent="0">
              <a:buNone/>
            </a:pPr>
            <a:r>
              <a:rPr lang="en-GB" sz="2800" dirty="0" smtClean="0">
                <a:solidFill>
                  <a:srgbClr val="002060"/>
                </a:solidFill>
              </a:rPr>
              <a:t>Sometimes our own expectations can put pressure on our children, so let them achieve by praising any improvements. </a:t>
            </a:r>
          </a:p>
          <a:p>
            <a:pPr marL="0" indent="0">
              <a:buNone/>
            </a:pPr>
            <a:r>
              <a:rPr lang="en-GB" sz="2800" dirty="0" smtClean="0">
                <a:solidFill>
                  <a:srgbClr val="002060"/>
                </a:solidFill>
              </a:rPr>
              <a:t>Praise for one more right than last week, or it was completed in less time.</a:t>
            </a:r>
          </a:p>
          <a:p>
            <a:pPr marL="0" indent="0">
              <a:buNone/>
            </a:pPr>
            <a:r>
              <a:rPr lang="en-GB" sz="2800" dirty="0" smtClean="0">
                <a:solidFill>
                  <a:srgbClr val="002060"/>
                </a:solidFill>
              </a:rPr>
              <a:t>If you child doesn’t complete the test, time them to see how long they take this time and encourage them to beat that time next week.</a:t>
            </a:r>
          </a:p>
          <a:p>
            <a:pPr marL="0" indent="0">
              <a:buNone/>
            </a:pPr>
            <a:r>
              <a:rPr lang="en-GB" sz="2800" dirty="0" smtClean="0">
                <a:solidFill>
                  <a:srgbClr val="002060"/>
                </a:solidFill>
              </a:rPr>
              <a:t>Play board games.</a:t>
            </a:r>
          </a:p>
          <a:p>
            <a:pPr marL="0" indent="0">
              <a:buNone/>
            </a:pPr>
            <a:r>
              <a:rPr lang="en-GB" sz="2800" dirty="0" smtClean="0">
                <a:solidFill>
                  <a:srgbClr val="002060"/>
                </a:solidFill>
              </a:rPr>
              <a:t>Tell the time.</a:t>
            </a:r>
          </a:p>
          <a:p>
            <a:pPr marL="0" indent="0">
              <a:buNone/>
            </a:pPr>
            <a:r>
              <a:rPr lang="en-GB" sz="2800" dirty="0" smtClean="0">
                <a:solidFill>
                  <a:srgbClr val="002060"/>
                </a:solidFill>
              </a:rPr>
              <a:t>Let them work out the change when shopping.</a:t>
            </a:r>
          </a:p>
          <a:p>
            <a:pPr marL="0" indent="0">
              <a:buNone/>
            </a:pPr>
            <a:r>
              <a:rPr lang="en-GB" sz="2800" dirty="0" smtClean="0">
                <a:solidFill>
                  <a:srgbClr val="002060"/>
                </a:solidFill>
              </a:rPr>
              <a:t>Have fun!</a:t>
            </a:r>
          </a:p>
          <a:p>
            <a:pPr marL="0" indent="0">
              <a:buNone/>
            </a:pPr>
            <a:endParaRPr lang="en-GB" sz="2800" dirty="0">
              <a:solidFill>
                <a:srgbClr val="002060"/>
              </a:solidFill>
            </a:endParaRPr>
          </a:p>
        </p:txBody>
      </p:sp>
    </p:spTree>
    <p:extLst>
      <p:ext uri="{BB962C8B-B14F-4D97-AF65-F5344CB8AC3E}">
        <p14:creationId xmlns:p14="http://schemas.microsoft.com/office/powerpoint/2010/main" val="2417236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dirty="0" smtClean="0">
                <a:solidFill>
                  <a:srgbClr val="FF0000"/>
                </a:solidFill>
              </a:rPr>
              <a:t>COUNTING</a:t>
            </a:r>
            <a:endParaRPr lang="en-GB" dirty="0">
              <a:solidFill>
                <a:srgbClr val="FF0000"/>
              </a:solidFill>
            </a:endParaRPr>
          </a:p>
        </p:txBody>
      </p:sp>
      <p:pic>
        <p:nvPicPr>
          <p:cNvPr id="1028" name="Picture 4" descr="Image result for counting stick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8201" y="2060848"/>
            <a:ext cx="3810000" cy="82867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755577" y="3357438"/>
            <a:ext cx="7931224" cy="2663867"/>
          </a:xfrm>
        </p:spPr>
        <p:txBody>
          <a:bodyPr>
            <a:normAutofit/>
          </a:bodyPr>
          <a:lstStyle/>
          <a:p>
            <a:pPr marL="0" indent="0" algn="ctr">
              <a:buNone/>
            </a:pPr>
            <a:r>
              <a:rPr lang="en-GB" sz="4400" dirty="0" smtClean="0">
                <a:solidFill>
                  <a:srgbClr val="002060"/>
                </a:solidFill>
              </a:rPr>
              <a:t>Let’s count in 5s in as many different ways as we can!</a:t>
            </a:r>
            <a:endParaRPr lang="en-GB" sz="4400" dirty="0">
              <a:solidFill>
                <a:srgbClr val="002060"/>
              </a:solidFill>
            </a:endParaRPr>
          </a:p>
        </p:txBody>
      </p:sp>
    </p:spTree>
    <p:extLst>
      <p:ext uri="{BB962C8B-B14F-4D97-AF65-F5344CB8AC3E}">
        <p14:creationId xmlns:p14="http://schemas.microsoft.com/office/powerpoint/2010/main" val="24090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85828378"/>
              </p:ext>
            </p:extLst>
          </p:nvPr>
        </p:nvGraphicFramePr>
        <p:xfrm>
          <a:off x="1403648" y="449618"/>
          <a:ext cx="6269280" cy="6075730"/>
        </p:xfrm>
        <a:graphic>
          <a:graphicData uri="http://schemas.openxmlformats.org/drawingml/2006/table">
            <a:tbl>
              <a:tblPr firstRow="1" bandRow="1">
                <a:tableStyleId>{5C22544A-7EE6-4342-B048-85BDC9FD1C3A}</a:tableStyleId>
              </a:tblPr>
              <a:tblGrid>
                <a:gridCol w="626928"/>
                <a:gridCol w="626928"/>
                <a:gridCol w="626928"/>
                <a:gridCol w="626928"/>
                <a:gridCol w="626928"/>
                <a:gridCol w="626928"/>
                <a:gridCol w="626928"/>
                <a:gridCol w="626928"/>
                <a:gridCol w="626928"/>
                <a:gridCol w="626928"/>
              </a:tblGrid>
              <a:tr h="607573">
                <a:tc>
                  <a:txBody>
                    <a:bodyPr/>
                    <a:lstStyle/>
                    <a:p>
                      <a:pPr algn="ctr"/>
                      <a:r>
                        <a:rPr lang="en-GB" sz="2300" dirty="0" smtClean="0">
                          <a:solidFill>
                            <a:schemeClr val="tx1"/>
                          </a:solidFill>
                        </a:rPr>
                        <a:t>1</a:t>
                      </a:r>
                      <a:endParaRPr lang="en-GB" sz="2300"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2300" dirty="0" smtClean="0">
                          <a:solidFill>
                            <a:schemeClr val="tx1"/>
                          </a:solidFill>
                        </a:rPr>
                        <a:t>2</a:t>
                      </a:r>
                      <a:endParaRPr lang="en-GB" sz="2300"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2300" dirty="0" smtClean="0">
                          <a:solidFill>
                            <a:schemeClr val="tx1"/>
                          </a:solidFill>
                        </a:rPr>
                        <a:t>3</a:t>
                      </a:r>
                      <a:endParaRPr lang="en-GB" sz="2300"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2300" dirty="0" smtClean="0">
                          <a:solidFill>
                            <a:schemeClr val="tx1"/>
                          </a:solidFill>
                        </a:rPr>
                        <a:t>4</a:t>
                      </a:r>
                      <a:endParaRPr lang="en-GB" sz="2300"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2300" dirty="0" smtClean="0">
                          <a:solidFill>
                            <a:schemeClr val="tx1"/>
                          </a:solidFill>
                        </a:rPr>
                        <a:t>5</a:t>
                      </a:r>
                      <a:endParaRPr lang="en-GB" sz="2300"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2300" dirty="0" smtClean="0">
                          <a:solidFill>
                            <a:schemeClr val="tx1"/>
                          </a:solidFill>
                        </a:rPr>
                        <a:t>6</a:t>
                      </a:r>
                      <a:endParaRPr lang="en-GB" sz="2300"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lang="en-GB" sz="2300" dirty="0" smtClean="0">
                          <a:solidFill>
                            <a:schemeClr val="tx1"/>
                          </a:solidFill>
                        </a:rPr>
                        <a:t>7</a:t>
                      </a:r>
                      <a:endParaRPr lang="en-GB" sz="2300"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lang="en-GB" sz="2300" dirty="0" smtClean="0">
                          <a:solidFill>
                            <a:schemeClr val="tx1"/>
                          </a:solidFill>
                        </a:rPr>
                        <a:t>8</a:t>
                      </a:r>
                      <a:endParaRPr lang="en-GB" sz="2300"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lang="en-GB" sz="2300" dirty="0" smtClean="0">
                          <a:solidFill>
                            <a:schemeClr val="tx1"/>
                          </a:solidFill>
                        </a:rPr>
                        <a:t>9</a:t>
                      </a:r>
                      <a:endParaRPr lang="en-GB" sz="2300"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lang="en-GB" sz="2300" dirty="0" smtClean="0">
                          <a:solidFill>
                            <a:schemeClr val="tx1"/>
                          </a:solidFill>
                        </a:rPr>
                        <a:t>10</a:t>
                      </a:r>
                      <a:endParaRPr lang="en-GB" sz="2300"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r>
              <a:tr h="607573">
                <a:tc>
                  <a:txBody>
                    <a:bodyPr/>
                    <a:lstStyle/>
                    <a:p>
                      <a:pPr algn="ctr"/>
                      <a:r>
                        <a:rPr lang="en-GB" sz="2300" b="1" dirty="0" smtClean="0">
                          <a:solidFill>
                            <a:schemeClr val="tx1"/>
                          </a:solidFill>
                        </a:rPr>
                        <a:t>11</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2300" b="1" dirty="0" smtClean="0">
                          <a:solidFill>
                            <a:schemeClr val="tx1"/>
                          </a:solidFill>
                        </a:rPr>
                        <a:t>12</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2300" b="1" dirty="0" smtClean="0">
                          <a:solidFill>
                            <a:schemeClr val="tx1"/>
                          </a:solidFill>
                        </a:rPr>
                        <a:t>13</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2300" b="1" dirty="0" smtClean="0">
                          <a:solidFill>
                            <a:schemeClr val="tx1"/>
                          </a:solidFill>
                        </a:rPr>
                        <a:t>14</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2300" b="1" dirty="0" smtClean="0">
                          <a:solidFill>
                            <a:schemeClr val="tx1"/>
                          </a:solidFill>
                        </a:rPr>
                        <a:t>15</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2300" b="1" dirty="0" smtClean="0">
                          <a:solidFill>
                            <a:schemeClr val="tx1"/>
                          </a:solidFill>
                        </a:rPr>
                        <a:t>16</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GB" sz="2300" b="1" dirty="0" smtClean="0">
                          <a:solidFill>
                            <a:schemeClr val="tx1"/>
                          </a:solidFill>
                        </a:rPr>
                        <a:t>17</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GB" sz="2300" b="1" dirty="0" smtClean="0">
                          <a:solidFill>
                            <a:schemeClr val="tx1"/>
                          </a:solidFill>
                        </a:rPr>
                        <a:t>18</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GB" sz="2300" b="1" dirty="0" smtClean="0">
                          <a:solidFill>
                            <a:schemeClr val="tx1"/>
                          </a:solidFill>
                        </a:rPr>
                        <a:t>19</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GB" sz="2300" b="1" dirty="0" smtClean="0">
                          <a:solidFill>
                            <a:schemeClr val="tx1"/>
                          </a:solidFill>
                        </a:rPr>
                        <a:t>20</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607573">
                <a:tc>
                  <a:txBody>
                    <a:bodyPr/>
                    <a:lstStyle/>
                    <a:p>
                      <a:pPr algn="ctr"/>
                      <a:r>
                        <a:rPr lang="en-GB" sz="2300" b="1" dirty="0" smtClean="0">
                          <a:solidFill>
                            <a:schemeClr val="tx1"/>
                          </a:solidFill>
                        </a:rPr>
                        <a:t>21</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GB" sz="2300" b="1" dirty="0" smtClean="0">
                          <a:solidFill>
                            <a:schemeClr val="tx1"/>
                          </a:solidFill>
                        </a:rPr>
                        <a:t>22</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GB" sz="2300" b="1" dirty="0" smtClean="0">
                          <a:solidFill>
                            <a:schemeClr val="tx1"/>
                          </a:solidFill>
                        </a:rPr>
                        <a:t>23</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GB" sz="2300" b="1" dirty="0" smtClean="0">
                          <a:solidFill>
                            <a:schemeClr val="tx1"/>
                          </a:solidFill>
                        </a:rPr>
                        <a:t>24</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GB" sz="2300" b="1" dirty="0" smtClean="0">
                          <a:solidFill>
                            <a:schemeClr val="tx1"/>
                          </a:solidFill>
                        </a:rPr>
                        <a:t>25</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GB" sz="2300" b="1" dirty="0" smtClean="0">
                          <a:solidFill>
                            <a:schemeClr val="tx1"/>
                          </a:solidFill>
                        </a:rPr>
                        <a:t>26</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GB" sz="2300" b="1" dirty="0" smtClean="0">
                          <a:solidFill>
                            <a:schemeClr val="tx1"/>
                          </a:solidFill>
                        </a:rPr>
                        <a:t>27</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GB" sz="2300" b="1" dirty="0" smtClean="0">
                          <a:solidFill>
                            <a:schemeClr val="tx1"/>
                          </a:solidFill>
                        </a:rPr>
                        <a:t>28</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GB" sz="2300" b="1" dirty="0" smtClean="0">
                          <a:solidFill>
                            <a:schemeClr val="tx1"/>
                          </a:solidFill>
                        </a:rPr>
                        <a:t>29</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GB" sz="2300" b="1" dirty="0" smtClean="0">
                          <a:solidFill>
                            <a:schemeClr val="tx1"/>
                          </a:solidFill>
                        </a:rPr>
                        <a:t>30</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r>
              <a:tr h="607573">
                <a:tc>
                  <a:txBody>
                    <a:bodyPr/>
                    <a:lstStyle/>
                    <a:p>
                      <a:pPr algn="ctr"/>
                      <a:r>
                        <a:rPr lang="en-GB" sz="2300" b="1" dirty="0" smtClean="0">
                          <a:solidFill>
                            <a:schemeClr val="tx1"/>
                          </a:solidFill>
                        </a:rPr>
                        <a:t>31</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ctr"/>
                      <a:r>
                        <a:rPr lang="en-GB" sz="2300" b="1" dirty="0" smtClean="0">
                          <a:solidFill>
                            <a:schemeClr val="tx1"/>
                          </a:solidFill>
                        </a:rPr>
                        <a:t>32</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ctr"/>
                      <a:r>
                        <a:rPr lang="en-GB" sz="2300" b="1" dirty="0" smtClean="0">
                          <a:solidFill>
                            <a:schemeClr val="tx1"/>
                          </a:solidFill>
                        </a:rPr>
                        <a:t>33</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ctr"/>
                      <a:r>
                        <a:rPr lang="en-GB" sz="2300" b="1" dirty="0" smtClean="0">
                          <a:solidFill>
                            <a:schemeClr val="tx1"/>
                          </a:solidFill>
                        </a:rPr>
                        <a:t>34</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ctr"/>
                      <a:r>
                        <a:rPr lang="en-GB" sz="2300" b="1" dirty="0" smtClean="0">
                          <a:solidFill>
                            <a:schemeClr val="tx1"/>
                          </a:solidFill>
                        </a:rPr>
                        <a:t>35</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ctr"/>
                      <a:r>
                        <a:rPr lang="en-GB" sz="2300" b="1" dirty="0" smtClean="0">
                          <a:solidFill>
                            <a:schemeClr val="tx1"/>
                          </a:solidFill>
                        </a:rPr>
                        <a:t>36</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66"/>
                    </a:solidFill>
                  </a:tcPr>
                </a:tc>
                <a:tc>
                  <a:txBody>
                    <a:bodyPr/>
                    <a:lstStyle/>
                    <a:p>
                      <a:pPr algn="ctr"/>
                      <a:r>
                        <a:rPr lang="en-GB" sz="2300" b="1" dirty="0" smtClean="0">
                          <a:solidFill>
                            <a:schemeClr val="tx1"/>
                          </a:solidFill>
                        </a:rPr>
                        <a:t>37</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66"/>
                    </a:solidFill>
                  </a:tcPr>
                </a:tc>
                <a:tc>
                  <a:txBody>
                    <a:bodyPr/>
                    <a:lstStyle/>
                    <a:p>
                      <a:pPr algn="ctr"/>
                      <a:r>
                        <a:rPr lang="en-GB" sz="2300" b="1" dirty="0" smtClean="0">
                          <a:solidFill>
                            <a:schemeClr val="tx1"/>
                          </a:solidFill>
                        </a:rPr>
                        <a:t>38</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66"/>
                    </a:solidFill>
                  </a:tcPr>
                </a:tc>
                <a:tc>
                  <a:txBody>
                    <a:bodyPr/>
                    <a:lstStyle/>
                    <a:p>
                      <a:pPr algn="ctr"/>
                      <a:r>
                        <a:rPr lang="en-GB" sz="2300" b="1" dirty="0" smtClean="0">
                          <a:solidFill>
                            <a:schemeClr val="tx1"/>
                          </a:solidFill>
                        </a:rPr>
                        <a:t>39</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66"/>
                    </a:solidFill>
                  </a:tcPr>
                </a:tc>
                <a:tc>
                  <a:txBody>
                    <a:bodyPr/>
                    <a:lstStyle/>
                    <a:p>
                      <a:pPr algn="ctr"/>
                      <a:r>
                        <a:rPr lang="en-GB" sz="2300" b="1" dirty="0" smtClean="0">
                          <a:solidFill>
                            <a:schemeClr val="tx1"/>
                          </a:solidFill>
                        </a:rPr>
                        <a:t>40</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66"/>
                    </a:solidFill>
                  </a:tcPr>
                </a:tc>
              </a:tr>
              <a:tr h="607573">
                <a:tc>
                  <a:txBody>
                    <a:bodyPr/>
                    <a:lstStyle/>
                    <a:p>
                      <a:pPr algn="ctr"/>
                      <a:r>
                        <a:rPr lang="en-GB" sz="2300" b="1" dirty="0" smtClean="0">
                          <a:solidFill>
                            <a:schemeClr val="tx1"/>
                          </a:solidFill>
                        </a:rPr>
                        <a:t>41</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a:r>
                        <a:rPr lang="en-GB" sz="2300" b="1" dirty="0" smtClean="0">
                          <a:solidFill>
                            <a:schemeClr val="tx1"/>
                          </a:solidFill>
                        </a:rPr>
                        <a:t>42</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a:r>
                        <a:rPr lang="en-GB" sz="2300" b="1" dirty="0" smtClean="0">
                          <a:solidFill>
                            <a:schemeClr val="tx1"/>
                          </a:solidFill>
                        </a:rPr>
                        <a:t>43</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a:r>
                        <a:rPr lang="en-GB" sz="2300" b="1" dirty="0" smtClean="0">
                          <a:solidFill>
                            <a:schemeClr val="tx1"/>
                          </a:solidFill>
                        </a:rPr>
                        <a:t>44</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a:r>
                        <a:rPr lang="en-GB" sz="2300" b="1" dirty="0" smtClean="0">
                          <a:solidFill>
                            <a:schemeClr val="tx1"/>
                          </a:solidFill>
                        </a:rPr>
                        <a:t>45</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a:r>
                        <a:rPr lang="en-GB" sz="2300" b="1" dirty="0" smtClean="0">
                          <a:solidFill>
                            <a:schemeClr val="tx1"/>
                          </a:solidFill>
                        </a:rPr>
                        <a:t>46</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GB" sz="2300" b="1" dirty="0" smtClean="0">
                          <a:solidFill>
                            <a:schemeClr val="tx1"/>
                          </a:solidFill>
                        </a:rPr>
                        <a:t>47</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GB" sz="2300" b="1" dirty="0" smtClean="0">
                          <a:solidFill>
                            <a:schemeClr val="tx1"/>
                          </a:solidFill>
                        </a:rPr>
                        <a:t>48</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GB" sz="2300" b="1" dirty="0" smtClean="0">
                          <a:solidFill>
                            <a:schemeClr val="tx1"/>
                          </a:solidFill>
                        </a:rPr>
                        <a:t>49</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GB" sz="2300" b="1" dirty="0" smtClean="0">
                          <a:solidFill>
                            <a:schemeClr val="tx1"/>
                          </a:solidFill>
                        </a:rPr>
                        <a:t>50</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607573">
                <a:tc>
                  <a:txBody>
                    <a:bodyPr/>
                    <a:lstStyle/>
                    <a:p>
                      <a:pPr algn="ctr"/>
                      <a:r>
                        <a:rPr lang="en-GB" sz="2300" b="1" dirty="0" smtClean="0">
                          <a:solidFill>
                            <a:schemeClr val="tx1"/>
                          </a:solidFill>
                        </a:rPr>
                        <a:t>51</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52</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53</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54</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55</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56</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57</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58</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59</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60</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7573">
                <a:tc>
                  <a:txBody>
                    <a:bodyPr/>
                    <a:lstStyle/>
                    <a:p>
                      <a:pPr algn="ctr"/>
                      <a:r>
                        <a:rPr lang="en-GB" sz="2300" b="1" dirty="0" smtClean="0">
                          <a:solidFill>
                            <a:schemeClr val="tx1"/>
                          </a:solidFill>
                        </a:rPr>
                        <a:t>61</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62</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63</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64</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65</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66</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67</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68</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69</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70</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7573">
                <a:tc>
                  <a:txBody>
                    <a:bodyPr/>
                    <a:lstStyle/>
                    <a:p>
                      <a:pPr algn="ctr"/>
                      <a:r>
                        <a:rPr lang="en-GB" sz="2300" b="1" dirty="0" smtClean="0">
                          <a:solidFill>
                            <a:schemeClr val="tx1"/>
                          </a:solidFill>
                        </a:rPr>
                        <a:t>71</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72</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73</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74</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75</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76</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77</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78</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79</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80</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7573">
                <a:tc>
                  <a:txBody>
                    <a:bodyPr/>
                    <a:lstStyle/>
                    <a:p>
                      <a:pPr algn="ctr"/>
                      <a:r>
                        <a:rPr lang="en-GB" sz="2300" b="1" dirty="0" smtClean="0">
                          <a:solidFill>
                            <a:schemeClr val="tx1"/>
                          </a:solidFill>
                        </a:rPr>
                        <a:t>81</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82</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83</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84</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85</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86</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87</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88</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89</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90</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7573">
                <a:tc>
                  <a:txBody>
                    <a:bodyPr/>
                    <a:lstStyle/>
                    <a:p>
                      <a:pPr algn="ctr"/>
                      <a:r>
                        <a:rPr lang="en-GB" sz="2300" b="1" dirty="0" smtClean="0">
                          <a:solidFill>
                            <a:schemeClr val="tx1"/>
                          </a:solidFill>
                        </a:rPr>
                        <a:t>91</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92</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93</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94</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95</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96</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97</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98</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99</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dirty="0" smtClean="0">
                          <a:solidFill>
                            <a:schemeClr val="tx1"/>
                          </a:solidFill>
                        </a:rPr>
                        <a:t>100</a:t>
                      </a:r>
                      <a:endParaRPr lang="en-GB" sz="20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Oval 2"/>
          <p:cNvSpPr/>
          <p:nvPr/>
        </p:nvSpPr>
        <p:spPr>
          <a:xfrm>
            <a:off x="6992223" y="404664"/>
            <a:ext cx="792088" cy="72008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3851922" y="404664"/>
            <a:ext cx="792088" cy="72008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3866631" y="980728"/>
            <a:ext cx="792088" cy="72008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6992223" y="980728"/>
            <a:ext cx="792088" cy="72008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3851922" y="1612716"/>
            <a:ext cx="792088" cy="72008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3851922" y="2258710"/>
            <a:ext cx="792088" cy="72008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6992223" y="1612716"/>
            <a:ext cx="792088" cy="72008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6992223" y="2852936"/>
            <a:ext cx="792088" cy="72008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3851922" y="2795065"/>
            <a:ext cx="792088" cy="72008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6992223" y="2258902"/>
            <a:ext cx="792088" cy="72008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96251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403648" y="449618"/>
          <a:ext cx="6269280" cy="6075730"/>
        </p:xfrm>
        <a:graphic>
          <a:graphicData uri="http://schemas.openxmlformats.org/drawingml/2006/table">
            <a:tbl>
              <a:tblPr firstRow="1" bandRow="1">
                <a:tableStyleId>{5C22544A-7EE6-4342-B048-85BDC9FD1C3A}</a:tableStyleId>
              </a:tblPr>
              <a:tblGrid>
                <a:gridCol w="626928"/>
                <a:gridCol w="626928"/>
                <a:gridCol w="626928"/>
                <a:gridCol w="626928"/>
                <a:gridCol w="626928"/>
                <a:gridCol w="626928"/>
                <a:gridCol w="626928"/>
                <a:gridCol w="626928"/>
                <a:gridCol w="626928"/>
                <a:gridCol w="626928"/>
              </a:tblGrid>
              <a:tr h="607573">
                <a:tc>
                  <a:txBody>
                    <a:bodyPr/>
                    <a:lstStyle/>
                    <a:p>
                      <a:pPr algn="ctr"/>
                      <a:r>
                        <a:rPr lang="en-GB" sz="2300" dirty="0" smtClean="0">
                          <a:solidFill>
                            <a:schemeClr val="tx1"/>
                          </a:solidFill>
                        </a:rPr>
                        <a:t>1</a:t>
                      </a:r>
                      <a:endParaRPr lang="en-GB" sz="2300"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dirty="0" smtClean="0">
                          <a:solidFill>
                            <a:schemeClr val="tx1"/>
                          </a:solidFill>
                        </a:rPr>
                        <a:t>2</a:t>
                      </a:r>
                      <a:endParaRPr lang="en-GB" sz="2300"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dirty="0" smtClean="0">
                          <a:solidFill>
                            <a:schemeClr val="tx1"/>
                          </a:solidFill>
                        </a:rPr>
                        <a:t>3</a:t>
                      </a:r>
                      <a:endParaRPr lang="en-GB" sz="2300"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dirty="0" smtClean="0">
                          <a:solidFill>
                            <a:schemeClr val="tx1"/>
                          </a:solidFill>
                        </a:rPr>
                        <a:t>4</a:t>
                      </a:r>
                      <a:endParaRPr lang="en-GB" sz="2300"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dirty="0" smtClean="0">
                          <a:solidFill>
                            <a:schemeClr val="tx1"/>
                          </a:solidFill>
                        </a:rPr>
                        <a:t>5</a:t>
                      </a:r>
                      <a:endParaRPr lang="en-GB" sz="2300"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dirty="0" smtClean="0">
                          <a:solidFill>
                            <a:schemeClr val="tx1"/>
                          </a:solidFill>
                        </a:rPr>
                        <a:t>6</a:t>
                      </a:r>
                      <a:endParaRPr lang="en-GB" sz="2300"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dirty="0" smtClean="0">
                          <a:solidFill>
                            <a:schemeClr val="tx1"/>
                          </a:solidFill>
                        </a:rPr>
                        <a:t>7</a:t>
                      </a:r>
                      <a:endParaRPr lang="en-GB" sz="2300"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dirty="0" smtClean="0">
                          <a:solidFill>
                            <a:schemeClr val="tx1"/>
                          </a:solidFill>
                        </a:rPr>
                        <a:t>8</a:t>
                      </a:r>
                      <a:endParaRPr lang="en-GB" sz="2300"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dirty="0" smtClean="0">
                          <a:solidFill>
                            <a:schemeClr val="tx1"/>
                          </a:solidFill>
                        </a:rPr>
                        <a:t>9</a:t>
                      </a:r>
                      <a:endParaRPr lang="en-GB" sz="2300"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dirty="0" smtClean="0">
                          <a:solidFill>
                            <a:schemeClr val="tx1"/>
                          </a:solidFill>
                        </a:rPr>
                        <a:t>10</a:t>
                      </a:r>
                      <a:endParaRPr lang="en-GB" sz="2300"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7573">
                <a:tc>
                  <a:txBody>
                    <a:bodyPr/>
                    <a:lstStyle/>
                    <a:p>
                      <a:pPr algn="ctr"/>
                      <a:r>
                        <a:rPr lang="en-GB" sz="2300" b="1" dirty="0" smtClean="0">
                          <a:solidFill>
                            <a:schemeClr val="tx1"/>
                          </a:solidFill>
                        </a:rPr>
                        <a:t>11</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12</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13</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14</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15</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16</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17</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18</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19</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20</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7573">
                <a:tc>
                  <a:txBody>
                    <a:bodyPr/>
                    <a:lstStyle/>
                    <a:p>
                      <a:pPr algn="ctr"/>
                      <a:r>
                        <a:rPr lang="en-GB" sz="2300" b="1" dirty="0" smtClean="0">
                          <a:solidFill>
                            <a:schemeClr val="tx1"/>
                          </a:solidFill>
                        </a:rPr>
                        <a:t>21</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22</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23</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24</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25</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26</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27</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28</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29</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30</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7573">
                <a:tc>
                  <a:txBody>
                    <a:bodyPr/>
                    <a:lstStyle/>
                    <a:p>
                      <a:pPr algn="ctr"/>
                      <a:r>
                        <a:rPr lang="en-GB" sz="2300" b="1" dirty="0" smtClean="0">
                          <a:solidFill>
                            <a:schemeClr val="tx1"/>
                          </a:solidFill>
                        </a:rPr>
                        <a:t>31</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32</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33</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34</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35</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36</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37</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38</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39</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40</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7573">
                <a:tc>
                  <a:txBody>
                    <a:bodyPr/>
                    <a:lstStyle/>
                    <a:p>
                      <a:pPr algn="ctr"/>
                      <a:r>
                        <a:rPr lang="en-GB" sz="2300" b="1" dirty="0" smtClean="0">
                          <a:solidFill>
                            <a:schemeClr val="tx1"/>
                          </a:solidFill>
                        </a:rPr>
                        <a:t>41</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42</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43</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44</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45</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46</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47</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48</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49</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50</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7573">
                <a:tc>
                  <a:txBody>
                    <a:bodyPr/>
                    <a:lstStyle/>
                    <a:p>
                      <a:pPr algn="ctr"/>
                      <a:r>
                        <a:rPr lang="en-GB" sz="2300" b="1" dirty="0" smtClean="0">
                          <a:solidFill>
                            <a:schemeClr val="tx1"/>
                          </a:solidFill>
                        </a:rPr>
                        <a:t>51</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52</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53</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54</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55</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56</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57</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58</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59</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60</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7573">
                <a:tc>
                  <a:txBody>
                    <a:bodyPr/>
                    <a:lstStyle/>
                    <a:p>
                      <a:pPr algn="ctr"/>
                      <a:r>
                        <a:rPr lang="en-GB" sz="2300" b="1" dirty="0" smtClean="0">
                          <a:solidFill>
                            <a:schemeClr val="tx1"/>
                          </a:solidFill>
                        </a:rPr>
                        <a:t>61</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62</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63</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64</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65</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66</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67</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68</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69</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70</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7573">
                <a:tc>
                  <a:txBody>
                    <a:bodyPr/>
                    <a:lstStyle/>
                    <a:p>
                      <a:pPr algn="ctr"/>
                      <a:r>
                        <a:rPr lang="en-GB" sz="2300" b="1" dirty="0" smtClean="0">
                          <a:solidFill>
                            <a:schemeClr val="tx1"/>
                          </a:solidFill>
                        </a:rPr>
                        <a:t>71</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72</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73</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74</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75</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76</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77</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78</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79</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80</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7573">
                <a:tc>
                  <a:txBody>
                    <a:bodyPr/>
                    <a:lstStyle/>
                    <a:p>
                      <a:pPr algn="ctr"/>
                      <a:r>
                        <a:rPr lang="en-GB" sz="2300" b="1" dirty="0" smtClean="0">
                          <a:solidFill>
                            <a:schemeClr val="tx1"/>
                          </a:solidFill>
                        </a:rPr>
                        <a:t>81</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82</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83</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84</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85</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86</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87</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88</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89</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90</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7573">
                <a:tc>
                  <a:txBody>
                    <a:bodyPr/>
                    <a:lstStyle/>
                    <a:p>
                      <a:pPr algn="ctr"/>
                      <a:r>
                        <a:rPr lang="en-GB" sz="2300" b="1" dirty="0" smtClean="0">
                          <a:solidFill>
                            <a:schemeClr val="tx1"/>
                          </a:solidFill>
                        </a:rPr>
                        <a:t>91</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92</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93</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94</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95</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96</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97</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98</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smtClean="0">
                          <a:solidFill>
                            <a:schemeClr val="tx1"/>
                          </a:solidFill>
                        </a:rPr>
                        <a:t>99</a:t>
                      </a:r>
                      <a:endParaRPr lang="en-GB" sz="23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dirty="0" smtClean="0">
                          <a:solidFill>
                            <a:schemeClr val="tx1"/>
                          </a:solidFill>
                        </a:rPr>
                        <a:t>100</a:t>
                      </a:r>
                      <a:endParaRPr lang="en-GB" sz="2000" b="1" dirty="0">
                        <a:solidFill>
                          <a:schemeClr val="tx1"/>
                        </a:solidFill>
                      </a:endParaRPr>
                    </a:p>
                  </a:txBody>
                  <a:tcPr marL="116512" marR="116512" marT="58256" marB="58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Oval 2"/>
          <p:cNvSpPr/>
          <p:nvPr/>
        </p:nvSpPr>
        <p:spPr>
          <a:xfrm>
            <a:off x="6992223" y="404664"/>
            <a:ext cx="792088" cy="72008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Oval 4"/>
          <p:cNvSpPr/>
          <p:nvPr/>
        </p:nvSpPr>
        <p:spPr>
          <a:xfrm>
            <a:off x="3851922" y="404664"/>
            <a:ext cx="792088" cy="72008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Oval 5"/>
          <p:cNvSpPr/>
          <p:nvPr/>
        </p:nvSpPr>
        <p:spPr>
          <a:xfrm>
            <a:off x="3866631" y="980728"/>
            <a:ext cx="792088" cy="72008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Oval 6"/>
          <p:cNvSpPr/>
          <p:nvPr/>
        </p:nvSpPr>
        <p:spPr>
          <a:xfrm>
            <a:off x="6992223" y="980728"/>
            <a:ext cx="792088" cy="72008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Oval 7"/>
          <p:cNvSpPr/>
          <p:nvPr/>
        </p:nvSpPr>
        <p:spPr>
          <a:xfrm>
            <a:off x="3851922" y="1612716"/>
            <a:ext cx="792088" cy="72008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Oval 8"/>
          <p:cNvSpPr/>
          <p:nvPr/>
        </p:nvSpPr>
        <p:spPr>
          <a:xfrm>
            <a:off x="3851922" y="2258710"/>
            <a:ext cx="792088" cy="72008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Oval 9"/>
          <p:cNvSpPr/>
          <p:nvPr/>
        </p:nvSpPr>
        <p:spPr>
          <a:xfrm>
            <a:off x="6992223" y="1612716"/>
            <a:ext cx="792088" cy="72008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Oval 10"/>
          <p:cNvSpPr/>
          <p:nvPr/>
        </p:nvSpPr>
        <p:spPr>
          <a:xfrm>
            <a:off x="6992223" y="2852936"/>
            <a:ext cx="792088" cy="72008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Oval 11"/>
          <p:cNvSpPr/>
          <p:nvPr/>
        </p:nvSpPr>
        <p:spPr>
          <a:xfrm>
            <a:off x="3851922" y="2795065"/>
            <a:ext cx="792088" cy="72008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Oval 12"/>
          <p:cNvSpPr/>
          <p:nvPr/>
        </p:nvSpPr>
        <p:spPr>
          <a:xfrm>
            <a:off x="6992223" y="2258902"/>
            <a:ext cx="792088" cy="72008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Rounded Rectangular Callout 13"/>
          <p:cNvSpPr/>
          <p:nvPr/>
        </p:nvSpPr>
        <p:spPr>
          <a:xfrm>
            <a:off x="1274341" y="4221088"/>
            <a:ext cx="6768752" cy="2419764"/>
          </a:xfrm>
          <a:prstGeom prst="wedgeRoundRectCallout">
            <a:avLst>
              <a:gd name="adj1" fmla="val -55508"/>
              <a:gd name="adj2" fmla="val 3988"/>
              <a:gd name="adj3" fmla="val 16667"/>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GB" sz="6000" b="1" dirty="0">
                <a:solidFill>
                  <a:prstClr val="white"/>
                </a:solidFill>
                <a:latin typeface="Segoe Print" panose="02000600000000000000" pitchFamily="2" charset="0"/>
              </a:rPr>
              <a:t>The first 10 multiples of 5</a:t>
            </a:r>
          </a:p>
        </p:txBody>
      </p:sp>
    </p:spTree>
    <p:extLst>
      <p:ext uri="{BB962C8B-B14F-4D97-AF65-F5344CB8AC3E}">
        <p14:creationId xmlns:p14="http://schemas.microsoft.com/office/powerpoint/2010/main" val="3123304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48979" y="476672"/>
            <a:ext cx="7051537" cy="4464496"/>
            <a:chOff x="2627784" y="4077072"/>
            <a:chExt cx="4101425" cy="2596710"/>
          </a:xfrm>
        </p:grpSpPr>
        <p:grpSp>
          <p:nvGrpSpPr>
            <p:cNvPr id="5" name="Group 4"/>
            <p:cNvGrpSpPr/>
            <p:nvPr/>
          </p:nvGrpSpPr>
          <p:grpSpPr>
            <a:xfrm>
              <a:off x="2627784" y="4077072"/>
              <a:ext cx="4101425" cy="2596710"/>
              <a:chOff x="487573" y="692696"/>
              <a:chExt cx="8188883" cy="5184576"/>
            </a:xfrm>
          </p:grpSpPr>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573" y="692696"/>
                <a:ext cx="8188883" cy="5184576"/>
              </a:xfrm>
              <a:prstGeom prst="rect">
                <a:avLst/>
              </a:prstGeom>
            </p:spPr>
          </p:pic>
          <p:sp>
            <p:nvSpPr>
              <p:cNvPr id="8" name="Rectangle 7"/>
              <p:cNvSpPr/>
              <p:nvPr/>
            </p:nvSpPr>
            <p:spPr>
              <a:xfrm>
                <a:off x="1763688" y="1124744"/>
                <a:ext cx="5544616" cy="44644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6" name="Rectangle 5"/>
            <p:cNvSpPr/>
            <p:nvPr/>
          </p:nvSpPr>
          <p:spPr>
            <a:xfrm>
              <a:off x="3172255" y="4509120"/>
              <a:ext cx="2992356" cy="1728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prstClr val="black"/>
                  </a:solidFill>
                  <a:latin typeface="Segoe Print" panose="02000600000000000000" pitchFamily="2" charset="0"/>
                </a:rPr>
                <a:t>55,60,65,</a:t>
              </a:r>
            </a:p>
            <a:p>
              <a:pPr algn="ctr"/>
              <a:r>
                <a:rPr lang="en-GB" sz="5400" b="1" dirty="0">
                  <a:solidFill>
                    <a:prstClr val="black"/>
                  </a:solidFill>
                  <a:latin typeface="Segoe Print" panose="02000600000000000000" pitchFamily="2" charset="0"/>
                </a:rPr>
                <a:t>70,75,80,85,90,95,100</a:t>
              </a:r>
            </a:p>
          </p:txBody>
        </p:sp>
      </p:grpSp>
      <p:pic>
        <p:nvPicPr>
          <p:cNvPr id="9" name="Picture 3" descr="C:\Users\Roger.Bird\Desktop\Big Maths Characters 2013\Pi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385" y="4484738"/>
            <a:ext cx="1678688" cy="2373262"/>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ular Callout 9"/>
          <p:cNvSpPr/>
          <p:nvPr/>
        </p:nvSpPr>
        <p:spPr>
          <a:xfrm>
            <a:off x="2987826" y="4190750"/>
            <a:ext cx="4680520" cy="2118570"/>
          </a:xfrm>
          <a:prstGeom prst="wedgeRoundRectCallout">
            <a:avLst>
              <a:gd name="adj1" fmla="val -71495"/>
              <a:gd name="adj2" fmla="val -12117"/>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4000" dirty="0">
                <a:solidFill>
                  <a:prstClr val="black"/>
                </a:solidFill>
                <a:latin typeface="Segoe Print" panose="02000600000000000000" pitchFamily="2" charset="0"/>
              </a:rPr>
              <a:t>The next 10 </a:t>
            </a:r>
            <a:r>
              <a:rPr lang="en-GB" sz="4000" b="1" dirty="0">
                <a:solidFill>
                  <a:prstClr val="black"/>
                </a:solidFill>
                <a:latin typeface="Segoe Print" panose="02000600000000000000" pitchFamily="2" charset="0"/>
              </a:rPr>
              <a:t>multiples</a:t>
            </a:r>
            <a:r>
              <a:rPr lang="en-GB" sz="4000" dirty="0">
                <a:solidFill>
                  <a:prstClr val="black"/>
                </a:solidFill>
                <a:latin typeface="Segoe Print" panose="02000600000000000000" pitchFamily="2" charset="0"/>
              </a:rPr>
              <a:t> of </a:t>
            </a:r>
            <a:r>
              <a:rPr lang="en-GB" sz="4000" b="1" dirty="0">
                <a:solidFill>
                  <a:prstClr val="black"/>
                </a:solidFill>
                <a:latin typeface="Segoe Print" panose="02000600000000000000" pitchFamily="2" charset="0"/>
              </a:rPr>
              <a:t>five</a:t>
            </a:r>
            <a:r>
              <a:rPr lang="en-GB" sz="4000" dirty="0">
                <a:solidFill>
                  <a:prstClr val="black"/>
                </a:solidFill>
                <a:latin typeface="Segoe Print" panose="02000600000000000000" pitchFamily="2" charset="0"/>
              </a:rPr>
              <a:t>.</a:t>
            </a:r>
          </a:p>
        </p:txBody>
      </p:sp>
    </p:spTree>
    <p:extLst>
      <p:ext uri="{BB962C8B-B14F-4D97-AF65-F5344CB8AC3E}">
        <p14:creationId xmlns:p14="http://schemas.microsoft.com/office/powerpoint/2010/main" val="13697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Mountain Top">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1_Mountain Top">
      <a:majorFont>
        <a:latin typeface="Cocon"/>
        <a:ea typeface=""/>
        <a:cs typeface="Arial"/>
      </a:majorFont>
      <a:minorFont>
        <a:latin typeface="Coco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Mountain Top">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1_Mountain Top">
      <a:majorFont>
        <a:latin typeface="Cocon"/>
        <a:ea typeface=""/>
        <a:cs typeface="Arial"/>
      </a:majorFont>
      <a:minorFont>
        <a:latin typeface="Coco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5_Mountain Top">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1_Mountain Top">
      <a:majorFont>
        <a:latin typeface="Cocon"/>
        <a:ea typeface=""/>
        <a:cs typeface="Arial"/>
      </a:majorFont>
      <a:minorFont>
        <a:latin typeface="Coco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6_Mountain Top">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1_Mountain Top">
      <a:majorFont>
        <a:latin typeface="Cocon"/>
        <a:ea typeface=""/>
        <a:cs typeface="Arial"/>
      </a:majorFont>
      <a:minorFont>
        <a:latin typeface="Coco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194</TotalTime>
  <Words>1405</Words>
  <Application>Microsoft Office PowerPoint</Application>
  <PresentationFormat>On-screen Show (4:3)</PresentationFormat>
  <Paragraphs>536</Paragraphs>
  <Slides>51</Slides>
  <Notes>1</Notes>
  <HiddenSlides>0</HiddenSlides>
  <MMClips>0</MMClips>
  <ScaleCrop>false</ScaleCrop>
  <HeadingPairs>
    <vt:vector size="4" baseType="variant">
      <vt:variant>
        <vt:lpstr>Theme</vt:lpstr>
      </vt:variant>
      <vt:variant>
        <vt:i4>23</vt:i4>
      </vt:variant>
      <vt:variant>
        <vt:lpstr>Slide Titles</vt:lpstr>
      </vt:variant>
      <vt:variant>
        <vt:i4>51</vt:i4>
      </vt:variant>
    </vt:vector>
  </HeadingPairs>
  <TitlesOfParts>
    <vt:vector size="74" baseType="lpstr">
      <vt:lpstr>2_Office Theme</vt:lpstr>
      <vt:lpstr>Office Theme</vt:lpstr>
      <vt:lpstr>5_Office Theme</vt:lpstr>
      <vt:lpstr>6_Office Theme</vt:lpstr>
      <vt:lpstr>7_Office Theme</vt:lpstr>
      <vt:lpstr>8_Office Theme</vt:lpstr>
      <vt:lpstr>9_Office Theme</vt:lpstr>
      <vt:lpstr>10_Office Theme</vt:lpstr>
      <vt:lpstr>13_Office Theme</vt:lpstr>
      <vt:lpstr>4_Mountain Top</vt:lpstr>
      <vt:lpstr>3_Mountain Top</vt:lpstr>
      <vt:lpstr>14_Office Theme</vt:lpstr>
      <vt:lpstr>15_Office Theme</vt:lpstr>
      <vt:lpstr>16_Office Theme</vt:lpstr>
      <vt:lpstr>5_Mountain Top</vt:lpstr>
      <vt:lpstr>17_Office Theme</vt:lpstr>
      <vt:lpstr>Default Design</vt:lpstr>
      <vt:lpstr>18_Office Theme</vt:lpstr>
      <vt:lpstr>20_Office Theme</vt:lpstr>
      <vt:lpstr>21_Office Theme</vt:lpstr>
      <vt:lpstr>22_Office Theme</vt:lpstr>
      <vt:lpstr>6_Mountain Top</vt:lpstr>
      <vt:lpstr>23_Office Theme</vt:lpstr>
      <vt:lpstr>PowerPoint Presentation</vt:lpstr>
      <vt:lpstr>Maths Ethos at Priestthorpe</vt:lpstr>
      <vt:lpstr>Main aims of Big Maths</vt:lpstr>
      <vt:lpstr>4 components of our Big Maths sessions</vt:lpstr>
      <vt:lpstr>PowerPoint Presentation</vt:lpstr>
      <vt:lpstr> COUNTING</vt:lpstr>
      <vt:lpstr>PowerPoint Presentation</vt:lpstr>
      <vt:lpstr>PowerPoint Presentation</vt:lpstr>
      <vt:lpstr>PowerPoint Presentation</vt:lpstr>
      <vt:lpstr>PowerPoint Presentation</vt:lpstr>
      <vt:lpstr>  Meet Squiggleworth The place value dog who helps children to understand the value of each digit. </vt:lpstr>
      <vt:lpstr>Squiggleworth</vt:lpstr>
      <vt:lpstr>PowerPoint Presentation</vt:lpstr>
      <vt:lpstr>KS1 National Curriculum Expectation</vt:lpstr>
      <vt:lpstr>Learn Its</vt:lpstr>
      <vt:lpstr>Learn Its</vt:lpstr>
      <vt:lpstr>Learn Its are broken down into steps.</vt:lpstr>
      <vt:lpstr>Learn Its – Step 2</vt:lpstr>
      <vt:lpstr>Learn Its – Step 3</vt:lpstr>
      <vt:lpstr>Learn Its – Step 4</vt:lpstr>
      <vt:lpstr>Learn Its – Step 5</vt:lpstr>
      <vt:lpstr>Learn Its – Step 6</vt:lpstr>
      <vt:lpstr>Learn Its – Step 7</vt:lpstr>
      <vt:lpstr>Learn Its – Step 8</vt:lpstr>
      <vt:lpstr>Learn Its – Step 9</vt:lpstr>
      <vt:lpstr>PowerPoint Presentation</vt:lpstr>
      <vt:lpstr>PowerPoint Presentation</vt:lpstr>
      <vt:lpstr>PowerPoint Presentation</vt:lpstr>
      <vt:lpstr>PowerPoint Presentation</vt:lpstr>
      <vt:lpstr>PowerPoint Presentation</vt:lpstr>
      <vt:lpstr>PowerPoint Presentation</vt:lpstr>
      <vt:lpstr>Things you can do at home to help your child learn their Learn Its</vt:lpstr>
      <vt:lpstr>Its Nothing New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Imogen Cork</dc:creator>
  <cp:lastModifiedBy>Imogen Cork</cp:lastModifiedBy>
  <cp:revision>19</cp:revision>
  <dcterms:created xsi:type="dcterms:W3CDTF">2016-09-24T11:19:25Z</dcterms:created>
  <dcterms:modified xsi:type="dcterms:W3CDTF">2016-09-25T16:34:00Z</dcterms:modified>
</cp:coreProperties>
</file>